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_rels/notesSlide3.xml.rels" ContentType="application/vnd.openxmlformats-package.relationships+xml"/>
  <Override PartName="/ppt/notesSlides/_rels/notesSlide2.xml.rels" ContentType="application/vnd.openxmlformats-package.relationship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_rels/presentation.xml.rels" ContentType="application/vnd.openxmlformats-package.relationships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_rels/slideLayout2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20.xml.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2.xml" ContentType="application/vnd.openxmlformats-officedocument.presentationml.slideLayout+xml"/>
  <Override PartName="/ppt/media/image23.png" ContentType="image/png"/>
  <Override PartName="/ppt/media/image22.png" ContentType="image/png"/>
  <Override PartName="/ppt/media/image21.png" ContentType="image/png"/>
  <Override PartName="/ppt/media/image19.png" ContentType="image/png"/>
  <Override PartName="/ppt/media/image20.png" ContentType="image/png"/>
  <Override PartName="/ppt/media/image18.png" ContentType="image/png"/>
  <Override PartName="/ppt/media/image17.png" ContentType="image/png"/>
  <Override PartName="/ppt/media/image16.png" ContentType="image/png"/>
  <Override PartName="/ppt/media/image15.png" ContentType="image/png"/>
  <Override PartName="/ppt/media/image14.png" ContentType="image/png"/>
  <Override PartName="/ppt/media/image24.png" ContentType="image/png"/>
  <Override PartName="/ppt/media/image1.png" ContentType="image/png"/>
  <Override PartName="/ppt/media/image31.png" ContentType="image/png"/>
  <Override PartName="/ppt/media/image25.png" ContentType="image/png"/>
  <Override PartName="/ppt/media/image2.png" ContentType="image/png"/>
  <Override PartName="/ppt/media/image32.png" ContentType="image/png"/>
  <Override PartName="/ppt/media/image26.png" ContentType="image/png"/>
  <Override PartName="/ppt/media/image13.png" ContentType="image/png"/>
  <Override PartName="/ppt/media/image8.png" ContentType="image/png"/>
  <Override PartName="/ppt/media/image38.png" ContentType="image/png"/>
  <Override PartName="/ppt/media/image40.png" ContentType="image/png"/>
  <Override PartName="/ppt/media/image9.png" ContentType="image/png"/>
  <Override PartName="/ppt/media/image39.png" ContentType="image/png"/>
  <Override PartName="/ppt/media/image41.png" ContentType="image/png"/>
  <Override PartName="/ppt/media/image30.png" ContentType="image/png"/>
  <Override PartName="/ppt/media/image28.png" ContentType="image/png"/>
  <Override PartName="/ppt/media/image42.png" ContentType="image/png"/>
  <Override PartName="/ppt/media/image43.png" ContentType="image/png"/>
  <Override PartName="/ppt/media/image44.png" ContentType="image/png"/>
  <Override PartName="/ppt/media/image45.png" ContentType="image/png"/>
  <Override PartName="/ppt/media/image10.png" ContentType="image/png"/>
  <Override PartName="/ppt/media/image46.png" ContentType="image/png"/>
  <Override PartName="/ppt/media/image11.png" ContentType="image/png"/>
  <Override PartName="/ppt/media/image12.png" ContentType="image/png"/>
  <Override PartName="/ppt/media/image37.png" ContentType="image/png"/>
  <Override PartName="/ppt/media/image7.png" ContentType="image/png"/>
  <Override PartName="/ppt/media/image36.png" ContentType="image/png"/>
  <Override PartName="/ppt/media/image6.png" ContentType="image/png"/>
  <Override PartName="/ppt/media/image29.png" ContentType="image/png"/>
  <Override PartName="/ppt/media/image5.png" ContentType="image/png"/>
  <Override PartName="/ppt/media/image35.png" ContentType="image/png"/>
  <Override PartName="/ppt/media/image34.png" ContentType="image/png"/>
  <Override PartName="/ppt/media/image4.png" ContentType="image/png"/>
  <Override PartName="/ppt/media/image27.png" ContentType="image/png"/>
  <Override PartName="/ppt/media/image33.png" ContentType="image/png"/>
  <Override PartName="/ppt/media/image3.png" ContentType="image/png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_rels/slide12.xml.rels" ContentType="application/vnd.openxmlformats-package.relationships+xml"/>
  <Override PartName="/ppt/slides/_rels/slide11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3.xml.rels" ContentType="application/vnd.openxmlformats-package.relationships+xml"/>
  <Override PartName="/ppt/slides/_rels/slide5.xml.rels" ContentType="application/vnd.openxmlformats-package.relationships+xml"/>
  <Override PartName="/ppt/slides/_rels/slide2.xml.rels" ContentType="application/vnd.openxmlformats-package.relationships+xml"/>
  <Override PartName="/ppt/slides/_rels/slide4.xml.rels" ContentType="application/vnd.openxmlformats-package.relationships+xml"/>
  <Override PartName="/ppt/slides/_rels/slide1.xml.rels" ContentType="application/vnd.openxmlformats-package.relationships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x="9144000" cy="51435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move the slide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2000" spc="-1" strike="noStrike">
                <a:latin typeface="Arial"/>
              </a:rPr>
              <a:t>Click to edit the notes format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1400" spc="-1" strike="noStrike">
                <a:latin typeface="Times New Roman"/>
              </a:rPr>
              <a:t>&lt;header&gt;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80" name="PlaceHolder 5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81" name="PlaceHolder 6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815CBF4D-7D49-45C4-ACC6-9C213CF4C76E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sldImg"/>
          </p:nvPr>
        </p:nvSpPr>
        <p:spPr>
          <a:xfrm>
            <a:off x="381240" y="685800"/>
            <a:ext cx="6095160" cy="3428280"/>
          </a:xfrm>
          <a:prstGeom prst="rect">
            <a:avLst/>
          </a:prstGeom>
        </p:spPr>
      </p:sp>
      <p:sp>
        <p:nvSpPr>
          <p:cNvPr id="22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rIns="0" tIns="91440" bIns="91440">
            <a:noAutofit/>
          </a:bodyPr>
          <a:p>
            <a:pPr marL="216000" indent="-216000">
              <a:lnSpc>
                <a:spcPct val="100000"/>
              </a:lnSpc>
              <a:tabLst>
                <a:tab algn="l" pos="0"/>
              </a:tabLst>
            </a:pPr>
            <a:r>
              <a:rPr b="0" lang="en" sz="1100" spc="-1" strike="noStrike">
                <a:latin typeface="Arial"/>
              </a:rPr>
              <a:t>The forest products industry is an important component of the U.S. national economy</a:t>
            </a:r>
            <a:endParaRPr b="0" lang="en-US" sz="11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tabLst>
                <a:tab algn="l" pos="0"/>
              </a:tabLst>
            </a:pPr>
            <a:endParaRPr b="0" lang="en-US" sz="11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tabLst>
                <a:tab algn="l" pos="0"/>
              </a:tabLst>
            </a:pPr>
            <a:r>
              <a:rPr b="0" lang="en" sz="1100" spc="-1" strike="noStrike">
                <a:latin typeface="Arial"/>
              </a:rPr>
              <a:t>It accounts for </a:t>
            </a:r>
            <a:r>
              <a:rPr b="0" lang="en" sz="1100" spc="-1" strike="noStrike">
                <a:solidFill>
                  <a:srgbClr val="000000"/>
                </a:solidFill>
                <a:latin typeface="Arial"/>
              </a:rPr>
              <a:t>1 million jobs annually and ~6 percent of the total U.S. manufacturing gross domestic product</a:t>
            </a:r>
            <a:endParaRPr b="0" lang="en-US" sz="11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tabLst>
                <a:tab algn="l" pos="0"/>
              </a:tabLst>
            </a:pPr>
            <a:endParaRPr b="0" lang="en-US" sz="11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tabLst>
                <a:tab algn="l" pos="0"/>
              </a:tabLst>
            </a:pPr>
            <a:r>
              <a:rPr b="0" lang="en" sz="1100" spc="-1" strike="noStrike">
                <a:solidFill>
                  <a:srgbClr val="000000"/>
                </a:solidFill>
                <a:latin typeface="Arial"/>
              </a:rPr>
              <a:t>This plot shows Billions of Board Feet harvested and sold across nation forest lands from 1905-2017</a:t>
            </a:r>
            <a:endParaRPr b="0" lang="en-US" sz="11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tabLst>
                <a:tab algn="l" pos="0"/>
              </a:tabLst>
            </a:pPr>
            <a:endParaRPr b="0" lang="en-US" sz="11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tabLst>
                <a:tab algn="l" pos="0"/>
              </a:tabLst>
            </a:pPr>
            <a:r>
              <a:rPr b="0" lang="en" sz="1100" spc="-1" strike="noStrike">
                <a:solidFill>
                  <a:srgbClr val="000000"/>
                </a:solidFill>
                <a:latin typeface="Arial"/>
              </a:rPr>
              <a:t>As you can see, forest harvest dynamics increased steadily throughout the 20th century to reach a maximum in the late 80’s and early 90’s </a:t>
            </a:r>
            <a:endParaRPr b="0" lang="en-US" sz="11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tabLst>
                <a:tab algn="l" pos="0"/>
              </a:tabLst>
            </a:pPr>
            <a:endParaRPr b="0" lang="en-US" sz="11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tabLst>
                <a:tab algn="l" pos="0"/>
              </a:tabLst>
            </a:pPr>
            <a:r>
              <a:rPr b="0" lang="en" sz="1100" spc="-1" strike="noStrike">
                <a:solidFill>
                  <a:srgbClr val="000000"/>
                </a:solidFill>
                <a:latin typeface="Arial"/>
              </a:rPr>
              <a:t>Forest harvest in conjunction with other ‘disturbance’ including fire, insect infestation, etc have generated a mosaic of forest change across the landscape. </a:t>
            </a:r>
            <a:endParaRPr b="0" lang="en-US" sz="11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tabLst>
                <a:tab algn="l" pos="0"/>
              </a:tabLst>
            </a:pPr>
            <a:endParaRPr b="0" lang="en-US" sz="11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tabLst>
                <a:tab algn="l" pos="0"/>
              </a:tabLst>
            </a:pPr>
            <a:r>
              <a:rPr b="0" lang="en" sz="1100" spc="-1" strike="noStrike">
                <a:solidFill>
                  <a:srgbClr val="000000"/>
                </a:solidFill>
                <a:latin typeface="Arial"/>
              </a:rPr>
              <a:t>This is a map showing forest change based on Landsat data from Hansen 2013. Let’s zoom into a region in western Montana.</a:t>
            </a:r>
            <a:endParaRPr b="0" lang="en-US" sz="11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tabLst>
                <a:tab algn="l" pos="0"/>
              </a:tabLst>
            </a:pPr>
            <a:endParaRPr b="0" lang="en-US" sz="11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tabLst>
                <a:tab algn="l" pos="0"/>
              </a:tabLst>
            </a:pPr>
            <a:r>
              <a:rPr b="0" lang="en" sz="1100" spc="-1" strike="noStrike">
                <a:solidFill>
                  <a:srgbClr val="000000"/>
                </a:solidFill>
                <a:latin typeface="Arial"/>
              </a:rPr>
              <a:t>As you can see, forest change, and specifically forest loss (shown in red) follows a complex spatial pattern driven by topography, climate and management boundaries.</a:t>
            </a:r>
            <a:endParaRPr b="0" lang="en-US" sz="11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tabLst>
                <a:tab algn="l" pos="0"/>
              </a:tabLst>
            </a:pPr>
            <a:endParaRPr b="0" lang="en-US" sz="11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tabLst>
                <a:tab algn="l" pos="0"/>
              </a:tabLst>
            </a:pPr>
            <a:r>
              <a:rPr b="0" lang="en" sz="1100" spc="-1" strike="noStrike">
                <a:solidFill>
                  <a:srgbClr val="000000"/>
                </a:solidFill>
                <a:latin typeface="Arial"/>
              </a:rPr>
              <a:t>While there is alot of red on this map, not all of this red shows locations with permanent forest loss, in many areas forests are bound to recover </a:t>
            </a:r>
            <a:endParaRPr b="0" lang="en-US" sz="11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tabLst>
                <a:tab algn="l" pos="0"/>
              </a:tabLst>
            </a:pPr>
            <a:endParaRPr b="0" lang="en-US" sz="11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tabLst>
                <a:tab algn="l" pos="0"/>
              </a:tabLst>
            </a:pPr>
            <a:r>
              <a:rPr b="0" lang="en" sz="1100" spc="-1" strike="noStrike">
                <a:solidFill>
                  <a:srgbClr val="000000"/>
                </a:solidFill>
                <a:latin typeface="Arial"/>
              </a:rPr>
              <a:t>However it is unclear how quickly forest productivity recovers across diverse environmental conditions and in response to differing management decisions</a:t>
            </a:r>
            <a:endParaRPr b="0" lang="en-US" sz="11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tabLst>
                <a:tab algn="l" pos="0"/>
              </a:tabLst>
            </a:pPr>
            <a:endParaRPr b="0" lang="en-US" sz="11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tabLst>
                <a:tab algn="l" pos="0"/>
              </a:tabLst>
            </a:pPr>
            <a:r>
              <a:rPr b="0" lang="en" sz="1100" spc="-1" strike="noStrike">
                <a:solidFill>
                  <a:srgbClr val="000000"/>
                </a:solidFill>
                <a:latin typeface="Arial"/>
              </a:rPr>
              <a:t>Regeneration of forests is a critical consideration in current forest harvest practices.</a:t>
            </a:r>
            <a:endParaRPr b="0" lang="en-US" sz="11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tabLst>
                <a:tab algn="l" pos="0"/>
              </a:tabLst>
            </a:pPr>
            <a:endParaRPr b="0" lang="en-US" sz="11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tabLst>
                <a:tab algn="l" pos="0"/>
              </a:tabLst>
            </a:pPr>
            <a:r>
              <a:rPr b="0" lang="en" sz="1100" spc="-1" strike="noStrike">
                <a:solidFill>
                  <a:srgbClr val="000000"/>
                </a:solidFill>
                <a:latin typeface="Arial"/>
              </a:rPr>
              <a:t>Infact, existing law and regulation requires forest regeneration after timber harvest for federal agencies </a:t>
            </a:r>
            <a:endParaRPr b="0" lang="en-US" sz="11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tabLst>
                <a:tab algn="l" pos="0"/>
              </a:tabLst>
            </a:pPr>
            <a:endParaRPr b="0" lang="en-US" sz="11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tabLst>
                <a:tab algn="l" pos="0"/>
              </a:tabLst>
            </a:pPr>
            <a:r>
              <a:rPr b="0" lang="en" sz="1100" spc="-1" strike="noStrike">
                <a:solidFill>
                  <a:srgbClr val="000000"/>
                </a:solidFill>
                <a:latin typeface="Arial"/>
              </a:rPr>
              <a:t>Therefore it is important to quantify the spatial and temporal patterns of forest regeneration following silvicultural treatments across the landscape. </a:t>
            </a:r>
            <a:endParaRPr b="0" lang="en-US" sz="11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tabLst>
                <a:tab algn="l" pos="0"/>
              </a:tabLst>
            </a:pPr>
            <a:endParaRPr b="0" lang="en-US" sz="11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tabLst>
                <a:tab algn="l" pos="0"/>
              </a:tabLst>
            </a:pPr>
            <a:r>
              <a:rPr b="0" lang="en" sz="1100" spc="-1" strike="noStrike">
                <a:solidFill>
                  <a:srgbClr val="000000"/>
                </a:solidFill>
                <a:latin typeface="Arial"/>
              </a:rPr>
              <a:t>Which brings me to the core questions at the root of this research:</a:t>
            </a:r>
            <a:endParaRPr b="0" lang="en-US" sz="11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tabLst>
                <a:tab algn="l" pos="0"/>
              </a:tabLst>
            </a:pPr>
            <a:endParaRPr b="0" lang="en-US" sz="1100" spc="-1" strike="noStrike">
              <a:latin typeface="Arial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sldImg"/>
          </p:nvPr>
        </p:nvSpPr>
        <p:spPr>
          <a:xfrm>
            <a:off x="381240" y="685800"/>
            <a:ext cx="6095160" cy="3428280"/>
          </a:xfrm>
          <a:prstGeom prst="rect">
            <a:avLst/>
          </a:prstGeom>
        </p:spPr>
      </p:sp>
      <p:sp>
        <p:nvSpPr>
          <p:cNvPr id="22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rIns="0" tIns="91440" bIns="91440">
            <a:noAutofit/>
          </a:bodyPr>
          <a:p>
            <a:pPr marL="216000" indent="-216000">
              <a:lnSpc>
                <a:spcPct val="100000"/>
              </a:lnSpc>
              <a:tabLst>
                <a:tab algn="l" pos="0"/>
              </a:tabLst>
            </a:pPr>
            <a:r>
              <a:rPr b="0" lang="en" sz="1100" spc="-1" strike="noStrike">
                <a:latin typeface="Arial"/>
              </a:rPr>
              <a:t>To address these questions we are going to utilize a series of datasets and analysis. </a:t>
            </a:r>
            <a:endParaRPr b="0" lang="en-US" sz="11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tabLst>
                <a:tab algn="l" pos="0"/>
              </a:tabLst>
            </a:pPr>
            <a:endParaRPr b="0" lang="en-US" sz="11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tabLst>
                <a:tab algn="l" pos="0"/>
              </a:tabLst>
            </a:pPr>
            <a:r>
              <a:rPr b="0" lang="en" sz="1100" spc="-1" strike="noStrike">
                <a:latin typeface="Arial"/>
              </a:rPr>
              <a:t>Forest Activity Tracking System</a:t>
            </a:r>
            <a:endParaRPr b="0" lang="en-US" sz="11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311760" y="744480"/>
            <a:ext cx="8519760" cy="9513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311760" y="744480"/>
            <a:ext cx="8519760" cy="9513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US" sz="1800" spc="-1" strike="noStrike">
                <a:latin typeface="Arial"/>
              </a:rPr>
              <a:t>Click to edit the title text format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760" cy="2052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US" sz="1800" spc="-1" strike="noStrike">
                <a:latin typeface="Arial"/>
              </a:rPr>
              <a:t>Click to edit the title text format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8880" cy="2982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Click to edit the outline text format</a:t>
            </a:r>
            <a:endParaRPr b="0" lang="en-US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latin typeface="Arial"/>
              </a:rPr>
              <a:t>Second Outline Level</a:t>
            </a:r>
            <a:endParaRPr b="0" lang="en-US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Third Outline Level</a:t>
            </a:r>
            <a:endParaRPr b="0" lang="en-US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latin typeface="Arial"/>
              </a:rPr>
              <a:t>Fourth Outline Level</a:t>
            </a:r>
            <a:endParaRPr b="0" lang="en-US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Fifth Outline Level</a:t>
            </a:r>
            <a:endParaRPr b="0" lang="en-US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Sixth Outline Level</a:t>
            </a:r>
            <a:endParaRPr b="0" lang="en-US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Seventh Outline Level</a:t>
            </a:r>
            <a:endParaRPr b="0" lang="en-US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slideLayout" Target="../slideLayouts/slideLayout3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image" Target="../media/image38.png"/><Relationship Id="rId3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image" Target="../media/image41.png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slideLayout" Target="../slideLayouts/slideLayout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slideLayout" Target="../slideLayouts/slideLayout3.xml"/><Relationship Id="rId5" Type="http://schemas.openxmlformats.org/officeDocument/2006/relationships/notesSlide" Target="../notesSlides/notesSlide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png"/><Relationship Id="rId3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9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34.png"/><Relationship Id="rId3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image" Target="../media/image36.png"/><Relationship Id="rId3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" descr=""/>
          <p:cNvPicPr/>
          <p:nvPr/>
        </p:nvPicPr>
        <p:blipFill>
          <a:blip r:embed="rId1"/>
          <a:stretch/>
        </p:blipFill>
        <p:spPr>
          <a:xfrm>
            <a:off x="-21600" y="-500400"/>
            <a:ext cx="9256680" cy="6169320"/>
          </a:xfrm>
          <a:prstGeom prst="rect">
            <a:avLst/>
          </a:prstGeom>
          <a:ln>
            <a:noFill/>
          </a:ln>
        </p:spPr>
      </p:pic>
      <p:sp>
        <p:nvSpPr>
          <p:cNvPr id="83" name="CustomShape 1"/>
          <p:cNvSpPr/>
          <p:nvPr/>
        </p:nvSpPr>
        <p:spPr>
          <a:xfrm>
            <a:off x="311760" y="246600"/>
            <a:ext cx="8519760" cy="1314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b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" sz="3200" spc="-1" strike="noStrike">
                <a:solidFill>
                  <a:srgbClr val="000000"/>
                </a:solidFill>
                <a:latin typeface="Arial"/>
                <a:ea typeface="Arial"/>
              </a:rPr>
              <a:t>The Influence of Hydroclimate and Harvest Method on Rates of Forest Regrowth across the Western U.S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84" name="CustomShape 2"/>
          <p:cNvSpPr/>
          <p:nvPr/>
        </p:nvSpPr>
        <p:spPr>
          <a:xfrm>
            <a:off x="1295640" y="1495440"/>
            <a:ext cx="6552360" cy="1271880"/>
          </a:xfrm>
          <a:prstGeom prst="rect">
            <a:avLst/>
          </a:prstGeom>
          <a:solidFill>
            <a:srgbClr val="d9d9d9">
              <a:alpha val="58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Zachary H. Hoylman </a:t>
            </a:r>
            <a:r>
              <a:rPr b="0" lang="en" sz="1400" spc="-1" strike="noStrike" baseline="30000">
                <a:solidFill>
                  <a:srgbClr val="000000"/>
                </a:solidFill>
                <a:latin typeface="Arial"/>
                <a:ea typeface="Arial"/>
              </a:rPr>
              <a:t>1,2*</a:t>
            </a: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, Kelsey Jencso </a:t>
            </a:r>
            <a:r>
              <a:rPr b="0" lang="en" sz="1400" spc="-1" strike="noStrike" baseline="30000">
                <a:solidFill>
                  <a:srgbClr val="000000"/>
                </a:solidFill>
                <a:latin typeface="Arial"/>
                <a:ea typeface="Arial"/>
              </a:rPr>
              <a:t>1,2</a:t>
            </a: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, Vince Archer </a:t>
            </a:r>
            <a:r>
              <a:rPr b="0" lang="en" sz="1400" spc="-1" strike="noStrike" baseline="30000">
                <a:solidFill>
                  <a:srgbClr val="000000"/>
                </a:solidFill>
                <a:latin typeface="Arial"/>
                <a:ea typeface="Arial"/>
              </a:rPr>
              <a:t>3</a:t>
            </a: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, James (Andy) Efta </a:t>
            </a:r>
            <a:r>
              <a:rPr b="0" lang="en" sz="1400" spc="-1" strike="noStrike" baseline="30000">
                <a:solidFill>
                  <a:srgbClr val="000000"/>
                </a:solidFill>
                <a:latin typeface="Arial"/>
                <a:ea typeface="Arial"/>
              </a:rPr>
              <a:t>3</a:t>
            </a: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, Zackary Holden </a:t>
            </a:r>
            <a:r>
              <a:rPr b="0" lang="en" sz="1400" spc="-1" strike="noStrike" baseline="30000">
                <a:solidFill>
                  <a:srgbClr val="000000"/>
                </a:solidFill>
                <a:latin typeface="Arial"/>
                <a:ea typeface="Arial"/>
              </a:rPr>
              <a:t>3</a:t>
            </a: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, Ashley Ballantyne </a:t>
            </a:r>
            <a:r>
              <a:rPr b="0" lang="en" sz="1400" spc="-1" strike="noStrike" baseline="30000">
                <a:solidFill>
                  <a:srgbClr val="000000"/>
                </a:solidFill>
                <a:latin typeface="Arial"/>
                <a:ea typeface="Arial"/>
              </a:rPr>
              <a:t>2</a:t>
            </a: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, Marie Johnson </a:t>
            </a:r>
            <a:r>
              <a:rPr b="0" lang="en" sz="1400" spc="-1" strike="noStrike" baseline="30000">
                <a:solidFill>
                  <a:srgbClr val="000000"/>
                </a:solidFill>
                <a:latin typeface="Arial"/>
                <a:ea typeface="Arial"/>
              </a:rPr>
              <a:t>2</a:t>
            </a:r>
            <a:endParaRPr b="0" lang="en-US" sz="14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000" spc="-1" strike="noStrike" baseline="30000">
                <a:solidFill>
                  <a:srgbClr val="000000"/>
                </a:solidFill>
                <a:latin typeface="Arial"/>
                <a:ea typeface="Arial"/>
              </a:rPr>
              <a:t>1</a:t>
            </a:r>
            <a:r>
              <a:rPr b="0" lang="en" sz="1000" spc="-1" strike="noStrike">
                <a:solidFill>
                  <a:srgbClr val="000000"/>
                </a:solidFill>
                <a:latin typeface="Arial"/>
                <a:ea typeface="Arial"/>
              </a:rPr>
              <a:t>Montana Climate Office, University of Montana, Missoula, MT 59801</a:t>
            </a:r>
            <a:endParaRPr b="0" lang="en-US" sz="10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000" spc="-1" strike="noStrike" baseline="30000">
                <a:solidFill>
                  <a:srgbClr val="000000"/>
                </a:solidFill>
                <a:latin typeface="Arial"/>
                <a:ea typeface="Arial"/>
              </a:rPr>
              <a:t>2</a:t>
            </a:r>
            <a:r>
              <a:rPr b="0" lang="en" sz="1000" spc="-1" strike="noStrike">
                <a:solidFill>
                  <a:srgbClr val="000000"/>
                </a:solidFill>
                <a:latin typeface="Arial"/>
                <a:ea typeface="Arial"/>
              </a:rPr>
              <a:t>Department of Forest Management, University of Montana, Missoula, MT 59801</a:t>
            </a:r>
            <a:endParaRPr b="0" lang="en-US" sz="10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000" spc="-1" strike="noStrike" baseline="30000">
                <a:solidFill>
                  <a:srgbClr val="000000"/>
                </a:solidFill>
                <a:latin typeface="Arial"/>
                <a:ea typeface="Arial"/>
              </a:rPr>
              <a:t>3</a:t>
            </a:r>
            <a:r>
              <a:rPr b="0" lang="en" sz="1000" spc="-1" strike="noStrike">
                <a:solidFill>
                  <a:srgbClr val="000000"/>
                </a:solidFill>
                <a:latin typeface="Arial"/>
                <a:ea typeface="Arial"/>
              </a:rPr>
              <a:t>USDA Forest Service, Northern Region, Missoula, Montana 59807 </a:t>
            </a:r>
            <a:endParaRPr b="0" lang="en-US" sz="1000" spc="-1" strike="noStrike">
              <a:latin typeface="Arial"/>
            </a:endParaRPr>
          </a:p>
        </p:txBody>
      </p:sp>
      <p:grpSp>
        <p:nvGrpSpPr>
          <p:cNvPr id="85" name="Group 3"/>
          <p:cNvGrpSpPr/>
          <p:nvPr/>
        </p:nvGrpSpPr>
        <p:grpSpPr>
          <a:xfrm>
            <a:off x="75960" y="4412160"/>
            <a:ext cx="2084400" cy="679680"/>
            <a:chOff x="75960" y="4412160"/>
            <a:chExt cx="2084400" cy="679680"/>
          </a:xfrm>
        </p:grpSpPr>
        <p:sp>
          <p:nvSpPr>
            <p:cNvPr id="86" name="CustomShape 4"/>
            <p:cNvSpPr/>
            <p:nvPr/>
          </p:nvSpPr>
          <p:spPr>
            <a:xfrm>
              <a:off x="75960" y="4412160"/>
              <a:ext cx="2084400" cy="679680"/>
            </a:xfrm>
            <a:prstGeom prst="rect">
              <a:avLst/>
            </a:prstGeom>
            <a:solidFill>
              <a:schemeClr val="lt2"/>
            </a:solidFill>
            <a:ln w="1908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87" name="Google Shape;59;p13" descr=""/>
            <p:cNvPicPr/>
            <p:nvPr/>
          </p:nvPicPr>
          <p:blipFill>
            <a:blip r:embed="rId2"/>
            <a:stretch/>
          </p:blipFill>
          <p:spPr>
            <a:xfrm>
              <a:off x="80280" y="4415760"/>
              <a:ext cx="2059560" cy="662760"/>
            </a:xfrm>
            <a:prstGeom prst="rect">
              <a:avLst/>
            </a:prstGeom>
            <a:ln w="19080">
              <a:solidFill>
                <a:srgbClr val="000000"/>
              </a:solidFill>
              <a:round/>
            </a:ln>
          </p:spPr>
        </p:pic>
      </p:grpSp>
      <p:pic>
        <p:nvPicPr>
          <p:cNvPr id="88" name="Google Shape;60;p13" descr=""/>
          <p:cNvPicPr/>
          <p:nvPr/>
        </p:nvPicPr>
        <p:blipFill>
          <a:blip r:embed="rId3"/>
          <a:stretch/>
        </p:blipFill>
        <p:spPr>
          <a:xfrm>
            <a:off x="5927400" y="4374360"/>
            <a:ext cx="671760" cy="730440"/>
          </a:xfrm>
          <a:prstGeom prst="rect">
            <a:avLst/>
          </a:prstGeom>
          <a:ln>
            <a:noFill/>
          </a:ln>
        </p:spPr>
      </p:pic>
      <p:grpSp>
        <p:nvGrpSpPr>
          <p:cNvPr id="89" name="Group 5"/>
          <p:cNvGrpSpPr/>
          <p:nvPr/>
        </p:nvGrpSpPr>
        <p:grpSpPr>
          <a:xfrm>
            <a:off x="6968160" y="4431240"/>
            <a:ext cx="944280" cy="641880"/>
            <a:chOff x="6968160" y="4431240"/>
            <a:chExt cx="944280" cy="641880"/>
          </a:xfrm>
        </p:grpSpPr>
        <p:sp>
          <p:nvSpPr>
            <p:cNvPr id="90" name="CustomShape 6"/>
            <p:cNvSpPr/>
            <p:nvPr/>
          </p:nvSpPr>
          <p:spPr>
            <a:xfrm>
              <a:off x="6968160" y="4431240"/>
              <a:ext cx="944280" cy="633240"/>
            </a:xfrm>
            <a:prstGeom prst="rect">
              <a:avLst/>
            </a:prstGeom>
            <a:solidFill>
              <a:srgbClr val="ffffff"/>
            </a:solidFill>
            <a:ln w="1908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91" name="Google Shape;63;p13" descr=""/>
            <p:cNvPicPr/>
            <p:nvPr/>
          </p:nvPicPr>
          <p:blipFill>
            <a:blip r:embed="rId4"/>
            <a:stretch/>
          </p:blipFill>
          <p:spPr>
            <a:xfrm>
              <a:off x="6978240" y="4439880"/>
              <a:ext cx="924840" cy="633240"/>
            </a:xfrm>
            <a:prstGeom prst="rect">
              <a:avLst/>
            </a:prstGeom>
            <a:ln w="19080">
              <a:solidFill>
                <a:srgbClr val="000000"/>
              </a:solidFill>
              <a:round/>
            </a:ln>
          </p:spPr>
        </p:pic>
      </p:grpSp>
      <p:pic>
        <p:nvPicPr>
          <p:cNvPr id="92" name="Google Shape;64;p13" descr=""/>
          <p:cNvPicPr/>
          <p:nvPr/>
        </p:nvPicPr>
        <p:blipFill>
          <a:blip r:embed="rId5"/>
          <a:stretch/>
        </p:blipFill>
        <p:spPr>
          <a:xfrm>
            <a:off x="8199000" y="4336200"/>
            <a:ext cx="802440" cy="806760"/>
          </a:xfrm>
          <a:prstGeom prst="rect">
            <a:avLst/>
          </a:prstGeom>
          <a:ln>
            <a:noFill/>
          </a:ln>
        </p:spPr>
      </p:pic>
      <p:pic>
        <p:nvPicPr>
          <p:cNvPr id="93" name="Google Shape;65;p13" descr=""/>
          <p:cNvPicPr/>
          <p:nvPr/>
        </p:nvPicPr>
        <p:blipFill>
          <a:blip r:embed="rId6"/>
          <a:stretch/>
        </p:blipFill>
        <p:spPr>
          <a:xfrm>
            <a:off x="4782600" y="3601800"/>
            <a:ext cx="765000" cy="1503000"/>
          </a:xfrm>
          <a:prstGeom prst="rect">
            <a:avLst/>
          </a:prstGeom>
          <a:ln>
            <a:noFill/>
          </a:ln>
        </p:spPr>
      </p:pic>
      <p:pic>
        <p:nvPicPr>
          <p:cNvPr id="94" name="Google Shape;66;p13" descr=""/>
          <p:cNvPicPr/>
          <p:nvPr/>
        </p:nvPicPr>
        <p:blipFill>
          <a:blip r:embed="rId7"/>
          <a:stretch/>
        </p:blipFill>
        <p:spPr>
          <a:xfrm>
            <a:off x="2308320" y="4648320"/>
            <a:ext cx="2244960" cy="424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126000" y="66600"/>
            <a:ext cx="8519760" cy="572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2800" spc="-1" strike="noStrike">
                <a:solidFill>
                  <a:srgbClr val="000000"/>
                </a:solidFill>
                <a:latin typeface="Arial"/>
                <a:ea typeface="Arial"/>
              </a:rPr>
              <a:t>To Plant or Not To Plant?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195" name="Google Shape;203;p22" descr=""/>
          <p:cNvPicPr/>
          <p:nvPr/>
        </p:nvPicPr>
        <p:blipFill>
          <a:blip r:embed="rId1"/>
          <a:stretch/>
        </p:blipFill>
        <p:spPr>
          <a:xfrm>
            <a:off x="126000" y="639360"/>
            <a:ext cx="4415400" cy="4415400"/>
          </a:xfrm>
          <a:prstGeom prst="rect">
            <a:avLst/>
          </a:prstGeom>
          <a:ln>
            <a:noFill/>
          </a:ln>
        </p:spPr>
      </p:pic>
      <p:pic>
        <p:nvPicPr>
          <p:cNvPr id="196" name="Google Shape;204;p22" descr=""/>
          <p:cNvPicPr/>
          <p:nvPr/>
        </p:nvPicPr>
        <p:blipFill>
          <a:blip r:embed="rId2"/>
          <a:srcRect l="13826" t="0" r="17916" b="0"/>
          <a:stretch/>
        </p:blipFill>
        <p:spPr>
          <a:xfrm>
            <a:off x="6941520" y="966960"/>
            <a:ext cx="2201760" cy="4175640"/>
          </a:xfrm>
          <a:prstGeom prst="rect">
            <a:avLst/>
          </a:prstGeom>
          <a:ln>
            <a:noFill/>
          </a:ln>
        </p:spPr>
      </p:pic>
      <p:sp>
        <p:nvSpPr>
          <p:cNvPr id="197" name="CustomShape 2"/>
          <p:cNvSpPr/>
          <p:nvPr/>
        </p:nvSpPr>
        <p:spPr>
          <a:xfrm>
            <a:off x="2671920" y="742320"/>
            <a:ext cx="674640" cy="904680"/>
          </a:xfrm>
          <a:prstGeom prst="ellipse">
            <a:avLst/>
          </a:prstGeom>
          <a:noFill/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8" name="CustomShape 3"/>
          <p:cNvSpPr/>
          <p:nvPr/>
        </p:nvSpPr>
        <p:spPr>
          <a:xfrm>
            <a:off x="2631240" y="1933560"/>
            <a:ext cx="674640" cy="904680"/>
          </a:xfrm>
          <a:prstGeom prst="ellipse">
            <a:avLst/>
          </a:prstGeom>
          <a:noFill/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9" name="CustomShape 4"/>
          <p:cNvSpPr/>
          <p:nvPr/>
        </p:nvSpPr>
        <p:spPr>
          <a:xfrm>
            <a:off x="2631240" y="3369960"/>
            <a:ext cx="674640" cy="904680"/>
          </a:xfrm>
          <a:prstGeom prst="ellipse">
            <a:avLst/>
          </a:prstGeom>
          <a:noFill/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0" name="CustomShape 5"/>
          <p:cNvSpPr/>
          <p:nvPr/>
        </p:nvSpPr>
        <p:spPr>
          <a:xfrm>
            <a:off x="3236040" y="998640"/>
            <a:ext cx="1168560" cy="904680"/>
          </a:xfrm>
          <a:prstGeom prst="ellipse">
            <a:avLst/>
          </a:prstGeom>
          <a:noFill/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1" name="CustomShape 6"/>
          <p:cNvSpPr/>
          <p:nvPr/>
        </p:nvSpPr>
        <p:spPr>
          <a:xfrm>
            <a:off x="3236040" y="2189880"/>
            <a:ext cx="1127880" cy="904680"/>
          </a:xfrm>
          <a:prstGeom prst="ellipse">
            <a:avLst/>
          </a:prstGeom>
          <a:noFill/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2" name="CustomShape 7"/>
          <p:cNvSpPr/>
          <p:nvPr/>
        </p:nvSpPr>
        <p:spPr>
          <a:xfrm>
            <a:off x="3689280" y="3626280"/>
            <a:ext cx="674640" cy="648360"/>
          </a:xfrm>
          <a:prstGeom prst="ellipse">
            <a:avLst/>
          </a:prstGeom>
          <a:noFill/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3" name="CustomShape 8"/>
          <p:cNvSpPr/>
          <p:nvPr/>
        </p:nvSpPr>
        <p:spPr>
          <a:xfrm>
            <a:off x="4653720" y="820080"/>
            <a:ext cx="2287080" cy="1248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In wet climates, planting is associated with a </a:t>
            </a:r>
            <a:r>
              <a:rPr b="0" lang="en" sz="1400" spc="-1" strike="noStrike" u="sng">
                <a:solidFill>
                  <a:srgbClr val="000000"/>
                </a:solidFill>
                <a:uFillTx/>
                <a:latin typeface="Arial"/>
                <a:ea typeface="Arial"/>
              </a:rPr>
              <a:t>shorter</a:t>
            </a: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, </a:t>
            </a:r>
            <a:r>
              <a:rPr b="0" lang="en" sz="1400" spc="-1" strike="noStrike" u="sng">
                <a:solidFill>
                  <a:srgbClr val="000000"/>
                </a:solidFill>
                <a:uFillTx/>
                <a:latin typeface="Arial"/>
                <a:ea typeface="Arial"/>
              </a:rPr>
              <a:t>less dense</a:t>
            </a: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 forest 30 years later with a </a:t>
            </a:r>
            <a:r>
              <a:rPr b="0" lang="en" sz="1400" spc="-1" strike="noStrike" u="sng">
                <a:solidFill>
                  <a:srgbClr val="000000"/>
                </a:solidFill>
                <a:uFillTx/>
                <a:latin typeface="Arial"/>
                <a:ea typeface="Arial"/>
              </a:rPr>
              <a:t>slower regrowth rates.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204" name="CustomShape 9"/>
          <p:cNvSpPr/>
          <p:nvPr/>
        </p:nvSpPr>
        <p:spPr>
          <a:xfrm>
            <a:off x="4653720" y="2371320"/>
            <a:ext cx="2287080" cy="1461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In moderate to dry climates, planting is associated with a </a:t>
            </a:r>
            <a:r>
              <a:rPr b="0" lang="en" sz="1400" spc="-1" strike="noStrike" u="sng">
                <a:solidFill>
                  <a:srgbClr val="000000"/>
                </a:solidFill>
                <a:uFillTx/>
                <a:latin typeface="Arial"/>
                <a:ea typeface="Arial"/>
              </a:rPr>
              <a:t>taller</a:t>
            </a: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, </a:t>
            </a:r>
            <a:r>
              <a:rPr b="0" lang="en" sz="1400" spc="-1" strike="noStrike" u="sng">
                <a:solidFill>
                  <a:srgbClr val="000000"/>
                </a:solidFill>
                <a:uFillTx/>
                <a:latin typeface="Arial"/>
                <a:ea typeface="Arial"/>
              </a:rPr>
              <a:t>more dense</a:t>
            </a: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 forest 30 years later with a </a:t>
            </a:r>
            <a:r>
              <a:rPr b="0" lang="en" sz="1400" spc="-1" strike="noStrike" u="sng">
                <a:solidFill>
                  <a:srgbClr val="000000"/>
                </a:solidFill>
                <a:uFillTx/>
                <a:latin typeface="Arial"/>
                <a:ea typeface="Arial"/>
              </a:rPr>
              <a:t>faster regrowth rates.</a:t>
            </a:r>
            <a:endParaRPr b="0" lang="en-US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60" dur="indefinite" restart="never" nodeType="tmRoot">
          <p:childTnLst>
            <p:seq>
              <p:cTn id="261" dur="indefinite" nodeType="mainSeq">
                <p:childTnLst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66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69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72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3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75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279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nodeType="with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282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nodeType="with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285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91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2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94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5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97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00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17;p23" descr=""/>
          <p:cNvPicPr/>
          <p:nvPr/>
        </p:nvPicPr>
        <p:blipFill>
          <a:blip r:embed="rId1"/>
          <a:srcRect l="13826" t="0" r="17916" b="0"/>
          <a:stretch/>
        </p:blipFill>
        <p:spPr>
          <a:xfrm>
            <a:off x="6941520" y="966960"/>
            <a:ext cx="2201760" cy="4175640"/>
          </a:xfrm>
          <a:prstGeom prst="rect">
            <a:avLst/>
          </a:prstGeom>
          <a:ln>
            <a:noFill/>
          </a:ln>
        </p:spPr>
      </p:pic>
      <p:sp>
        <p:nvSpPr>
          <p:cNvPr id="206" name="CustomShape 1"/>
          <p:cNvSpPr/>
          <p:nvPr/>
        </p:nvSpPr>
        <p:spPr>
          <a:xfrm>
            <a:off x="195480" y="132120"/>
            <a:ext cx="8519760" cy="572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2800" spc="-1" strike="noStrike">
                <a:solidFill>
                  <a:srgbClr val="000000"/>
                </a:solidFill>
                <a:latin typeface="Arial"/>
                <a:ea typeface="Arial"/>
              </a:rPr>
              <a:t>Key takeaways: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207" name="CustomShape 2"/>
          <p:cNvSpPr/>
          <p:nvPr/>
        </p:nvSpPr>
        <p:spPr>
          <a:xfrm>
            <a:off x="123840" y="704520"/>
            <a:ext cx="6933240" cy="4438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 marL="457200" indent="-348480">
              <a:lnSpc>
                <a:spcPct val="115000"/>
              </a:lnSpc>
              <a:buClr>
                <a:srgbClr val="000000"/>
              </a:buClr>
              <a:buFont typeface="Arial"/>
              <a:buChar char="●"/>
            </a:pPr>
            <a:r>
              <a:rPr b="0" lang="en" sz="1900" spc="-1" strike="noStrike">
                <a:solidFill>
                  <a:srgbClr val="000000"/>
                </a:solidFill>
                <a:latin typeface="Arial"/>
                <a:ea typeface="Arial"/>
              </a:rPr>
              <a:t>Both climatic setting and silvicultural treatment are critical for determining rates of forest regrowth</a:t>
            </a:r>
            <a:endParaRPr b="0" lang="en-US" sz="1900" spc="-1" strike="noStrike">
              <a:latin typeface="Arial"/>
            </a:endParaRPr>
          </a:p>
          <a:p>
            <a:pPr lvl="1" marL="914400" indent="-348480">
              <a:lnSpc>
                <a:spcPct val="115000"/>
              </a:lnSpc>
              <a:buClr>
                <a:srgbClr val="000000"/>
              </a:buClr>
              <a:buFont typeface="Arial"/>
              <a:buChar char="○"/>
            </a:pPr>
            <a:r>
              <a:rPr b="0" lang="en" sz="1900" spc="-1" strike="noStrike">
                <a:solidFill>
                  <a:srgbClr val="000000"/>
                </a:solidFill>
                <a:latin typeface="Arial"/>
                <a:ea typeface="Arial"/>
              </a:rPr>
              <a:t>Microclimates produced by treatments can enhance (dry shelterwood, wet clearcut) or restrict (dry clearcut) rates of regrowth</a:t>
            </a:r>
            <a:endParaRPr b="0" lang="en-US" sz="1900" spc="-1" strike="noStrike">
              <a:latin typeface="Arial"/>
            </a:endParaRPr>
          </a:p>
          <a:p>
            <a:pPr lvl="1" marL="914400" indent="-348480">
              <a:lnSpc>
                <a:spcPct val="115000"/>
              </a:lnSpc>
              <a:buClr>
                <a:srgbClr val="000000"/>
              </a:buClr>
              <a:buFont typeface="Arial"/>
              <a:buChar char="○"/>
            </a:pPr>
            <a:r>
              <a:rPr b="0" lang="en" sz="1900" spc="-1" strike="noStrike">
                <a:solidFill>
                  <a:srgbClr val="000000"/>
                </a:solidFill>
                <a:latin typeface="Arial"/>
                <a:ea typeface="Arial"/>
              </a:rPr>
              <a:t>Natural seed sources seem to be effective in moderate climates (moderate seed tree)</a:t>
            </a:r>
            <a:endParaRPr b="0" lang="en-US" sz="1900" spc="-1" strike="noStrike">
              <a:latin typeface="Arial"/>
            </a:endParaRPr>
          </a:p>
          <a:p>
            <a:pPr marL="457200" indent="-348480">
              <a:lnSpc>
                <a:spcPct val="115000"/>
              </a:lnSpc>
              <a:buClr>
                <a:srgbClr val="000000"/>
              </a:buClr>
              <a:buFont typeface="Arial"/>
              <a:buChar char="●"/>
            </a:pPr>
            <a:r>
              <a:rPr b="0" lang="en" sz="1900" spc="-1" strike="noStrike">
                <a:solidFill>
                  <a:srgbClr val="000000"/>
                </a:solidFill>
                <a:latin typeface="Arial"/>
                <a:ea typeface="Arial"/>
              </a:rPr>
              <a:t>Management occurs on a diverse landscape where 1 management strategy may not be appropriate everywhere.</a:t>
            </a:r>
            <a:endParaRPr b="0" lang="en-US" sz="1900" spc="-1" strike="noStrike">
              <a:latin typeface="Arial"/>
            </a:endParaRPr>
          </a:p>
          <a:p>
            <a:pPr marL="457200" indent="-348480">
              <a:lnSpc>
                <a:spcPct val="115000"/>
              </a:lnSpc>
              <a:buClr>
                <a:srgbClr val="000000"/>
              </a:buClr>
              <a:buFont typeface="Arial"/>
              <a:buChar char="●"/>
            </a:pPr>
            <a:r>
              <a:rPr b="0" lang="en" sz="1900" spc="-1" strike="noStrike">
                <a:solidFill>
                  <a:srgbClr val="000000"/>
                </a:solidFill>
                <a:latin typeface="Arial"/>
                <a:ea typeface="Arial"/>
              </a:rPr>
              <a:t>Planting seems to have a variable influence</a:t>
            </a:r>
            <a:endParaRPr b="0" lang="en-US" sz="1900" spc="-1" strike="noStrike">
              <a:latin typeface="Arial"/>
            </a:endParaRPr>
          </a:p>
          <a:p>
            <a:pPr marL="457200" indent="-348480">
              <a:lnSpc>
                <a:spcPct val="115000"/>
              </a:lnSpc>
              <a:buClr>
                <a:srgbClr val="000000"/>
              </a:buClr>
              <a:buFont typeface="Arial"/>
              <a:buChar char="●"/>
            </a:pPr>
            <a:r>
              <a:rPr b="0" lang="en" sz="1900" spc="-1" strike="noStrike">
                <a:solidFill>
                  <a:srgbClr val="000000"/>
                </a:solidFill>
                <a:latin typeface="Arial"/>
                <a:ea typeface="Arial"/>
              </a:rPr>
              <a:t>As climate shifts, we can approximate future rates of regrowth and suitable management options.</a:t>
            </a:r>
            <a:endParaRPr b="0" lang="en-US" sz="19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01" dur="indefinite" restart="never" nodeType="tmRoot">
          <p:childTnLst>
            <p:seq>
              <p:cTn id="302" dur="indefinite" nodeType="mainSeq">
                <p:childTnLst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07" dur="1000"/>
                                        <p:tgtEl>
                                          <p:spTgt spid="2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12" dur="1000"/>
                                        <p:tgtEl>
                                          <p:spTgt spid="2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17" dur="1000"/>
                                        <p:tgtEl>
                                          <p:spTgt spid="2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22" dur="1000"/>
                                        <p:tgtEl>
                                          <p:spTgt spid="2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27" dur="1000"/>
                                        <p:tgtEl>
                                          <p:spTgt spid="2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" descr=""/>
          <p:cNvPicPr/>
          <p:nvPr/>
        </p:nvPicPr>
        <p:blipFill>
          <a:blip r:embed="rId1"/>
          <a:stretch/>
        </p:blipFill>
        <p:spPr>
          <a:xfrm>
            <a:off x="-21600" y="-500400"/>
            <a:ext cx="9256680" cy="6169320"/>
          </a:xfrm>
          <a:prstGeom prst="rect">
            <a:avLst/>
          </a:prstGeom>
          <a:ln>
            <a:noFill/>
          </a:ln>
        </p:spPr>
      </p:pic>
      <p:sp>
        <p:nvSpPr>
          <p:cNvPr id="209" name="CustomShape 1"/>
          <p:cNvSpPr/>
          <p:nvPr/>
        </p:nvSpPr>
        <p:spPr>
          <a:xfrm>
            <a:off x="-119160" y="246600"/>
            <a:ext cx="8519760" cy="1314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b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" sz="3200" spc="-1" strike="noStrike">
                <a:solidFill>
                  <a:srgbClr val="000000"/>
                </a:solidFill>
                <a:latin typeface="Arial"/>
                <a:ea typeface="Arial"/>
              </a:rPr>
              <a:t>The Influence of Hydroclimate and Harvest Method on Rates of Forest Regrowth across the Western U.S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210" name="CustomShape 2"/>
          <p:cNvSpPr/>
          <p:nvPr/>
        </p:nvSpPr>
        <p:spPr>
          <a:xfrm>
            <a:off x="900360" y="2014200"/>
            <a:ext cx="6552360" cy="1271880"/>
          </a:xfrm>
          <a:prstGeom prst="rect">
            <a:avLst/>
          </a:prstGeom>
          <a:solidFill>
            <a:srgbClr val="d9d9d9">
              <a:alpha val="58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" sz="7200" spc="-1" strike="noStrike">
                <a:solidFill>
                  <a:srgbClr val="000000"/>
                </a:solidFill>
                <a:latin typeface="Arial"/>
                <a:ea typeface="Arial"/>
              </a:rPr>
              <a:t>Thank You!</a:t>
            </a:r>
            <a:endParaRPr b="0" lang="en-US" sz="7200" spc="-1" strike="noStrike">
              <a:latin typeface="Arial"/>
            </a:endParaRPr>
          </a:p>
        </p:txBody>
      </p:sp>
      <p:grpSp>
        <p:nvGrpSpPr>
          <p:cNvPr id="211" name="Group 3"/>
          <p:cNvGrpSpPr/>
          <p:nvPr/>
        </p:nvGrpSpPr>
        <p:grpSpPr>
          <a:xfrm>
            <a:off x="75960" y="4412160"/>
            <a:ext cx="2084400" cy="679680"/>
            <a:chOff x="75960" y="4412160"/>
            <a:chExt cx="2084400" cy="679680"/>
          </a:xfrm>
        </p:grpSpPr>
        <p:sp>
          <p:nvSpPr>
            <p:cNvPr id="212" name="CustomShape 4"/>
            <p:cNvSpPr/>
            <p:nvPr/>
          </p:nvSpPr>
          <p:spPr>
            <a:xfrm>
              <a:off x="75960" y="4412160"/>
              <a:ext cx="2084400" cy="679680"/>
            </a:xfrm>
            <a:prstGeom prst="rect">
              <a:avLst/>
            </a:prstGeom>
            <a:solidFill>
              <a:schemeClr val="lt2"/>
            </a:solidFill>
            <a:ln w="1908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213" name="Google Shape;229;p24" descr=""/>
            <p:cNvPicPr/>
            <p:nvPr/>
          </p:nvPicPr>
          <p:blipFill>
            <a:blip r:embed="rId2"/>
            <a:stretch/>
          </p:blipFill>
          <p:spPr>
            <a:xfrm>
              <a:off x="80280" y="4415760"/>
              <a:ext cx="2059560" cy="662760"/>
            </a:xfrm>
            <a:prstGeom prst="rect">
              <a:avLst/>
            </a:prstGeom>
            <a:ln w="19080">
              <a:solidFill>
                <a:srgbClr val="000000"/>
              </a:solidFill>
              <a:round/>
            </a:ln>
          </p:spPr>
        </p:pic>
      </p:grpSp>
      <p:pic>
        <p:nvPicPr>
          <p:cNvPr id="214" name="Google Shape;230;p24" descr=""/>
          <p:cNvPicPr/>
          <p:nvPr/>
        </p:nvPicPr>
        <p:blipFill>
          <a:blip r:embed="rId3"/>
          <a:stretch/>
        </p:blipFill>
        <p:spPr>
          <a:xfrm>
            <a:off x="5927400" y="4374360"/>
            <a:ext cx="671760" cy="730440"/>
          </a:xfrm>
          <a:prstGeom prst="rect">
            <a:avLst/>
          </a:prstGeom>
          <a:ln>
            <a:noFill/>
          </a:ln>
        </p:spPr>
      </p:pic>
      <p:grpSp>
        <p:nvGrpSpPr>
          <p:cNvPr id="215" name="Group 5"/>
          <p:cNvGrpSpPr/>
          <p:nvPr/>
        </p:nvGrpSpPr>
        <p:grpSpPr>
          <a:xfrm>
            <a:off x="6968160" y="4431240"/>
            <a:ext cx="944280" cy="641880"/>
            <a:chOff x="6968160" y="4431240"/>
            <a:chExt cx="944280" cy="641880"/>
          </a:xfrm>
        </p:grpSpPr>
        <p:sp>
          <p:nvSpPr>
            <p:cNvPr id="216" name="CustomShape 6"/>
            <p:cNvSpPr/>
            <p:nvPr/>
          </p:nvSpPr>
          <p:spPr>
            <a:xfrm>
              <a:off x="6968160" y="4431240"/>
              <a:ext cx="944280" cy="633240"/>
            </a:xfrm>
            <a:prstGeom prst="rect">
              <a:avLst/>
            </a:prstGeom>
            <a:solidFill>
              <a:srgbClr val="ffffff"/>
            </a:solidFill>
            <a:ln w="1908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217" name="Google Shape;233;p24" descr=""/>
            <p:cNvPicPr/>
            <p:nvPr/>
          </p:nvPicPr>
          <p:blipFill>
            <a:blip r:embed="rId4"/>
            <a:stretch/>
          </p:blipFill>
          <p:spPr>
            <a:xfrm>
              <a:off x="6978240" y="4439880"/>
              <a:ext cx="924840" cy="633240"/>
            </a:xfrm>
            <a:prstGeom prst="rect">
              <a:avLst/>
            </a:prstGeom>
            <a:ln w="19080">
              <a:solidFill>
                <a:srgbClr val="000000"/>
              </a:solidFill>
              <a:round/>
            </a:ln>
          </p:spPr>
        </p:pic>
      </p:grpSp>
      <p:pic>
        <p:nvPicPr>
          <p:cNvPr id="218" name="Google Shape;234;p24" descr=""/>
          <p:cNvPicPr/>
          <p:nvPr/>
        </p:nvPicPr>
        <p:blipFill>
          <a:blip r:embed="rId5"/>
          <a:stretch/>
        </p:blipFill>
        <p:spPr>
          <a:xfrm>
            <a:off x="8199000" y="4336200"/>
            <a:ext cx="802440" cy="806760"/>
          </a:xfrm>
          <a:prstGeom prst="rect">
            <a:avLst/>
          </a:prstGeom>
          <a:ln>
            <a:noFill/>
          </a:ln>
        </p:spPr>
      </p:pic>
      <p:pic>
        <p:nvPicPr>
          <p:cNvPr id="219" name="Google Shape;235;p24" descr=""/>
          <p:cNvPicPr/>
          <p:nvPr/>
        </p:nvPicPr>
        <p:blipFill>
          <a:blip r:embed="rId6"/>
          <a:stretch/>
        </p:blipFill>
        <p:spPr>
          <a:xfrm>
            <a:off x="4782600" y="3601800"/>
            <a:ext cx="765000" cy="1503000"/>
          </a:xfrm>
          <a:prstGeom prst="rect">
            <a:avLst/>
          </a:prstGeom>
          <a:ln>
            <a:noFill/>
          </a:ln>
        </p:spPr>
      </p:pic>
      <p:pic>
        <p:nvPicPr>
          <p:cNvPr id="220" name="Google Shape;236;p24" descr=""/>
          <p:cNvPicPr/>
          <p:nvPr/>
        </p:nvPicPr>
        <p:blipFill>
          <a:blip r:embed="rId7"/>
          <a:stretch/>
        </p:blipFill>
        <p:spPr>
          <a:xfrm>
            <a:off x="2308320" y="4648320"/>
            <a:ext cx="2244960" cy="424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CustomShape 1"/>
          <p:cNvSpPr/>
          <p:nvPr/>
        </p:nvSpPr>
        <p:spPr>
          <a:xfrm>
            <a:off x="0" y="0"/>
            <a:ext cx="9143280" cy="723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b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3900" spc="-1" strike="noStrike">
                <a:solidFill>
                  <a:srgbClr val="000000"/>
                </a:solidFill>
                <a:latin typeface="Arial"/>
                <a:ea typeface="Arial"/>
              </a:rPr>
              <a:t>Forest Harvest Across the U.S. </a:t>
            </a:r>
            <a:endParaRPr b="0" lang="en-US" sz="3900" spc="-1" strike="noStrike">
              <a:latin typeface="Arial"/>
            </a:endParaRPr>
          </a:p>
        </p:txBody>
      </p:sp>
      <p:grpSp>
        <p:nvGrpSpPr>
          <p:cNvPr id="96" name="Group 2"/>
          <p:cNvGrpSpPr/>
          <p:nvPr/>
        </p:nvGrpSpPr>
        <p:grpSpPr>
          <a:xfrm>
            <a:off x="337320" y="2363400"/>
            <a:ext cx="3622680" cy="2288160"/>
            <a:chOff x="337320" y="2363400"/>
            <a:chExt cx="3622680" cy="2288160"/>
          </a:xfrm>
        </p:grpSpPr>
        <p:pic>
          <p:nvPicPr>
            <p:cNvPr id="97" name="Google Shape;73;p14" descr=""/>
            <p:cNvPicPr/>
            <p:nvPr/>
          </p:nvPicPr>
          <p:blipFill>
            <a:blip r:embed="rId1"/>
            <a:stretch/>
          </p:blipFill>
          <p:spPr>
            <a:xfrm>
              <a:off x="337320" y="2363400"/>
              <a:ext cx="3622680" cy="2068200"/>
            </a:xfrm>
            <a:prstGeom prst="rect">
              <a:avLst/>
            </a:prstGeom>
            <a:ln>
              <a:noFill/>
            </a:ln>
          </p:spPr>
        </p:pic>
        <p:sp>
          <p:nvSpPr>
            <p:cNvPr id="98" name="CustomShape 3"/>
            <p:cNvSpPr/>
            <p:nvPr/>
          </p:nvSpPr>
          <p:spPr>
            <a:xfrm>
              <a:off x="367200" y="4394520"/>
              <a:ext cx="3592800" cy="2570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91440" bIns="91440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en" sz="800" spc="-1" strike="noStrike">
                  <a:solidFill>
                    <a:srgbClr val="000000"/>
                  </a:solidFill>
                  <a:latin typeface="Arial"/>
                  <a:ea typeface="Arial"/>
                </a:rPr>
                <a:t>USDA Forest Service: FY 1905-2017 National Summary Cut and Sold</a:t>
              </a:r>
              <a:endParaRPr b="0" lang="en-US" sz="800" spc="-1" strike="noStrike">
                <a:latin typeface="Arial"/>
              </a:endParaRPr>
            </a:p>
          </p:txBody>
        </p:sp>
      </p:grpSp>
      <p:sp>
        <p:nvSpPr>
          <p:cNvPr id="99" name="CustomShape 4"/>
          <p:cNvSpPr/>
          <p:nvPr/>
        </p:nvSpPr>
        <p:spPr>
          <a:xfrm>
            <a:off x="150480" y="812160"/>
            <a:ext cx="3535200" cy="3353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50000"/>
              </a:lnSpc>
              <a:tabLst>
                <a:tab algn="l" pos="0"/>
              </a:tabLst>
            </a:pPr>
            <a:r>
              <a:rPr b="1" lang="en" sz="1400" spc="-1" strike="noStrike" u="sng">
                <a:solidFill>
                  <a:srgbClr val="000000"/>
                </a:solidFill>
                <a:uFillTx/>
                <a:latin typeface="Arial"/>
                <a:ea typeface="Arial"/>
              </a:rPr>
              <a:t>Forest products industry accounts for</a:t>
            </a:r>
            <a:endParaRPr b="0" lang="en-US" sz="1400" spc="-1" strike="noStrike">
              <a:latin typeface="Arial"/>
            </a:endParaRPr>
          </a:p>
          <a:p>
            <a:pPr marL="457200" indent="-316800">
              <a:lnSpc>
                <a:spcPct val="150000"/>
              </a:lnSpc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~1 million jobs annually</a:t>
            </a:r>
            <a:r>
              <a:rPr b="0" lang="en" sz="1400" spc="-1" strike="noStrike" baseline="30000">
                <a:solidFill>
                  <a:srgbClr val="000000"/>
                </a:solidFill>
                <a:latin typeface="Arial"/>
                <a:ea typeface="Arial"/>
              </a:rPr>
              <a:t>1</a:t>
            </a:r>
            <a:endParaRPr b="0" lang="en-US" sz="1400" spc="-1" strike="noStrike">
              <a:latin typeface="Arial"/>
            </a:endParaRPr>
          </a:p>
          <a:p>
            <a:pPr marL="457200" indent="-316800">
              <a:lnSpc>
                <a:spcPct val="150000"/>
              </a:lnSpc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~6 percent of the total U.S. manufacturing GDP</a:t>
            </a:r>
            <a:r>
              <a:rPr b="0" lang="en" sz="1400" spc="-1" strike="noStrike" baseline="30000">
                <a:solidFill>
                  <a:srgbClr val="000000"/>
                </a:solidFill>
                <a:latin typeface="Arial"/>
                <a:ea typeface="Arial"/>
              </a:rPr>
              <a:t>1</a:t>
            </a: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latin typeface="Arial"/>
            </a:endParaRPr>
          </a:p>
        </p:txBody>
      </p:sp>
      <p:sp>
        <p:nvSpPr>
          <p:cNvPr id="100" name="CustomShape 5"/>
          <p:cNvSpPr/>
          <p:nvPr/>
        </p:nvSpPr>
        <p:spPr>
          <a:xfrm>
            <a:off x="0" y="4782240"/>
            <a:ext cx="2207160" cy="478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100" spc="-1" strike="noStrike" baseline="30000">
                <a:solidFill>
                  <a:srgbClr val="000000"/>
                </a:solidFill>
                <a:latin typeface="Arial"/>
                <a:ea typeface="Arial"/>
              </a:rPr>
              <a:t>1</a:t>
            </a:r>
            <a:r>
              <a:rPr b="0" lang="en" sz="1100" spc="-1" strike="noStrike">
                <a:solidFill>
                  <a:srgbClr val="000000"/>
                </a:solidFill>
                <a:latin typeface="Arial"/>
                <a:ea typeface="Arial"/>
              </a:rPr>
              <a:t>Oswalt and Smith, 2014</a:t>
            </a:r>
            <a:endParaRPr b="0" lang="en-US" sz="1100" spc="-1" strike="noStrike">
              <a:latin typeface="Arial"/>
            </a:endParaRPr>
          </a:p>
        </p:txBody>
      </p:sp>
      <p:pic>
        <p:nvPicPr>
          <p:cNvPr id="101" name="Google Shape;77;p14" descr=""/>
          <p:cNvPicPr/>
          <p:nvPr/>
        </p:nvPicPr>
        <p:blipFill>
          <a:blip r:embed="rId2"/>
          <a:stretch/>
        </p:blipFill>
        <p:spPr>
          <a:xfrm>
            <a:off x="4119480" y="758520"/>
            <a:ext cx="3215520" cy="2882880"/>
          </a:xfrm>
          <a:prstGeom prst="rect">
            <a:avLst/>
          </a:prstGeom>
          <a:ln>
            <a:noFill/>
          </a:ln>
        </p:spPr>
      </p:pic>
      <p:grpSp>
        <p:nvGrpSpPr>
          <p:cNvPr id="102" name="Group 6"/>
          <p:cNvGrpSpPr/>
          <p:nvPr/>
        </p:nvGrpSpPr>
        <p:grpSpPr>
          <a:xfrm>
            <a:off x="4190400" y="1290240"/>
            <a:ext cx="4701960" cy="3912480"/>
            <a:chOff x="4190400" y="1290240"/>
            <a:chExt cx="4701960" cy="3912480"/>
          </a:xfrm>
        </p:grpSpPr>
        <p:grpSp>
          <p:nvGrpSpPr>
            <p:cNvPr id="103" name="Group 7"/>
            <p:cNvGrpSpPr/>
            <p:nvPr/>
          </p:nvGrpSpPr>
          <p:grpSpPr>
            <a:xfrm>
              <a:off x="4190400" y="1290240"/>
              <a:ext cx="4701960" cy="3611160"/>
              <a:chOff x="4190400" y="1290240"/>
              <a:chExt cx="4701960" cy="3611160"/>
            </a:xfrm>
          </p:grpSpPr>
          <p:pic>
            <p:nvPicPr>
              <p:cNvPr id="104" name="Google Shape;80;p14" descr=""/>
              <p:cNvPicPr/>
              <p:nvPr/>
            </p:nvPicPr>
            <p:blipFill>
              <a:blip r:embed="rId3"/>
              <a:stretch/>
            </p:blipFill>
            <p:spPr>
              <a:xfrm>
                <a:off x="4206240" y="2113920"/>
                <a:ext cx="4685760" cy="2787480"/>
              </a:xfrm>
              <a:prstGeom prst="rect">
                <a:avLst/>
              </a:prstGeom>
              <a:ln w="19080">
                <a:solidFill>
                  <a:srgbClr val="ffffff"/>
                </a:solidFill>
                <a:round/>
              </a:ln>
            </p:spPr>
          </p:pic>
          <p:sp>
            <p:nvSpPr>
              <p:cNvPr id="105" name="CustomShape 8"/>
              <p:cNvSpPr/>
              <p:nvPr/>
            </p:nvSpPr>
            <p:spPr>
              <a:xfrm>
                <a:off x="5775480" y="1290240"/>
                <a:ext cx="241560" cy="137880"/>
              </a:xfrm>
              <a:prstGeom prst="rect">
                <a:avLst/>
              </a:prstGeom>
              <a:noFill/>
              <a:ln w="19080">
                <a:solidFill>
                  <a:srgbClr val="ffffff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6" name="CustomShape 9"/>
              <p:cNvSpPr/>
              <p:nvPr/>
            </p:nvSpPr>
            <p:spPr>
              <a:xfrm flipH="1">
                <a:off x="4190400" y="1359360"/>
                <a:ext cx="1584000" cy="72648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9360">
                <a:solidFill>
                  <a:srgbClr val="999999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7" name="CustomShape 10"/>
              <p:cNvSpPr/>
              <p:nvPr/>
            </p:nvSpPr>
            <p:spPr>
              <a:xfrm>
                <a:off x="6018120" y="1359360"/>
                <a:ext cx="2874240" cy="72648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9360">
                <a:solidFill>
                  <a:srgbClr val="999999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108" name="CustomShape 11"/>
            <p:cNvSpPr/>
            <p:nvPr/>
          </p:nvSpPr>
          <p:spPr>
            <a:xfrm>
              <a:off x="6018120" y="4839840"/>
              <a:ext cx="2112120" cy="3628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91440" bIns="91440">
              <a:no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en" sz="1100" spc="-1" strike="noStrike">
                  <a:solidFill>
                    <a:srgbClr val="000000"/>
                  </a:solidFill>
                  <a:latin typeface="Arial"/>
                  <a:ea typeface="Arial"/>
                </a:rPr>
                <a:t>Hansen et al., 2013</a:t>
              </a:r>
              <a:endParaRPr b="0" lang="en-US" sz="1100" spc="-1" strike="noStrike"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algn="l" pos="0"/>
                </a:tabLst>
              </a:pPr>
              <a:endParaRPr b="0" lang="en-US" sz="1100" spc="-1" strike="noStrike">
                <a:latin typeface="Arial"/>
              </a:endParaRPr>
            </a:p>
          </p:txBody>
        </p:sp>
      </p:grpSp>
      <p:sp>
        <p:nvSpPr>
          <p:cNvPr id="109" name="CustomShape 12"/>
          <p:cNvSpPr/>
          <p:nvPr/>
        </p:nvSpPr>
        <p:spPr>
          <a:xfrm>
            <a:off x="36360" y="611280"/>
            <a:ext cx="9071280" cy="1694160"/>
          </a:xfrm>
          <a:prstGeom prst="rect">
            <a:avLst/>
          </a:prstGeom>
          <a:solidFill>
            <a:srgbClr val="000000"/>
          </a:solidFill>
          <a:ln w="93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" sz="2500" spc="-1" strike="noStrike">
                <a:solidFill>
                  <a:srgbClr val="ffffff"/>
                </a:solidFill>
                <a:latin typeface="Arial"/>
                <a:ea typeface="Arial"/>
              </a:rPr>
              <a:t>How quickly does forest productivity recover following harvest?</a:t>
            </a:r>
            <a:endParaRPr b="0" lang="en-US" sz="25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25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" sz="1900" spc="-1" strike="noStrike">
                <a:solidFill>
                  <a:srgbClr val="ffffff"/>
                </a:solidFill>
                <a:latin typeface="Arial"/>
                <a:ea typeface="Arial"/>
              </a:rPr>
              <a:t>How do climate and silvicultural treatment interact to influence these rates?</a:t>
            </a:r>
            <a:endParaRPr b="0" lang="en-US" sz="19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" dur="10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2" dur="1000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7" dur="1000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2" dur="1000"/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7" dur="1000"/>
                                        <p:tgtEl>
                                          <p:spTgt spid="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2" dur="1000"/>
                                        <p:tgtEl>
                                          <p:spTgt spid="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7" dur="1000"/>
                                        <p:tgtEl>
                                          <p:spTgt spid="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0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5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0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5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0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5" dur="1000"/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0" dur="1000"/>
                                        <p:tgtEl>
                                          <p:spTgt spid="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5" dur="1000"/>
                                        <p:tgtEl>
                                          <p:spTgt spid="1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90;p15" descr=""/>
          <p:cNvPicPr/>
          <p:nvPr/>
        </p:nvPicPr>
        <p:blipFill>
          <a:blip r:embed="rId1"/>
          <a:srcRect l="13826" t="0" r="17916" b="0"/>
          <a:stretch/>
        </p:blipFill>
        <p:spPr>
          <a:xfrm>
            <a:off x="7397280" y="1831320"/>
            <a:ext cx="1746000" cy="3311280"/>
          </a:xfrm>
          <a:prstGeom prst="rect">
            <a:avLst/>
          </a:prstGeom>
          <a:ln>
            <a:noFill/>
          </a:ln>
        </p:spPr>
      </p:pic>
      <p:sp>
        <p:nvSpPr>
          <p:cNvPr id="111" name="CustomShape 1"/>
          <p:cNvSpPr/>
          <p:nvPr/>
        </p:nvSpPr>
        <p:spPr>
          <a:xfrm>
            <a:off x="0" y="82080"/>
            <a:ext cx="8164800" cy="3415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 marL="457200" indent="-354960">
              <a:lnSpc>
                <a:spcPct val="115000"/>
              </a:lnSpc>
              <a:buClr>
                <a:srgbClr val="000000"/>
              </a:buClr>
              <a:buFont typeface="Arial"/>
              <a:buChar char="●"/>
            </a:pPr>
            <a:r>
              <a:rPr b="1" lang="en" sz="2000" spc="-1" strike="noStrike" u="sng">
                <a:solidFill>
                  <a:srgbClr val="000000"/>
                </a:solidFill>
                <a:uFillTx/>
                <a:latin typeface="Arial"/>
                <a:ea typeface="Arial"/>
              </a:rPr>
              <a:t>Datasets:</a:t>
            </a:r>
            <a:endParaRPr b="0" lang="en-US" sz="2000" spc="-1" strike="noStrike">
              <a:latin typeface="Arial"/>
            </a:endParaRPr>
          </a:p>
          <a:p>
            <a:pPr lvl="1" marL="914400" indent="-329400">
              <a:lnSpc>
                <a:spcPct val="115000"/>
              </a:lnSpc>
              <a:buClr>
                <a:srgbClr val="000000"/>
              </a:buClr>
              <a:buFont typeface="Arial"/>
              <a:buChar char="○"/>
            </a:pPr>
            <a:r>
              <a:rPr b="0" lang="en" sz="1600" spc="-1" strike="noStrike">
                <a:solidFill>
                  <a:srgbClr val="000000"/>
                </a:solidFill>
                <a:latin typeface="Arial"/>
                <a:ea typeface="Arial"/>
              </a:rPr>
              <a:t>FACTS database (USFS)  for geospatial &amp; temporal boundaries of forest harvest</a:t>
            </a:r>
            <a:endParaRPr b="0" lang="en-US" sz="1600" spc="-1" strike="noStrike">
              <a:latin typeface="Arial"/>
            </a:endParaRPr>
          </a:p>
          <a:p>
            <a:pPr lvl="1" marL="914400" indent="-329400">
              <a:lnSpc>
                <a:spcPct val="115000"/>
              </a:lnSpc>
              <a:buClr>
                <a:srgbClr val="000000"/>
              </a:buClr>
              <a:buFont typeface="Arial"/>
              <a:buChar char="○"/>
            </a:pPr>
            <a:r>
              <a:rPr b="0" lang="en" sz="1600" spc="-1" strike="noStrike">
                <a:solidFill>
                  <a:srgbClr val="000000"/>
                </a:solidFill>
                <a:latin typeface="Arial"/>
                <a:ea typeface="Arial"/>
              </a:rPr>
              <a:t>High spatial resolution (30m) net primary productivity (NPP; gC m</a:t>
            </a:r>
            <a:r>
              <a:rPr b="0" lang="en" sz="1600" spc="-1" strike="noStrike" baseline="30000">
                <a:solidFill>
                  <a:srgbClr val="000000"/>
                </a:solidFill>
                <a:latin typeface="Arial"/>
                <a:ea typeface="Arial"/>
              </a:rPr>
              <a:t>-2</a:t>
            </a:r>
            <a:r>
              <a:rPr b="0" lang="en" sz="1600" spc="-1" strike="noStrike">
                <a:solidFill>
                  <a:srgbClr val="000000"/>
                </a:solidFill>
                <a:latin typeface="Arial"/>
                <a:ea typeface="Arial"/>
              </a:rPr>
              <a:t> y</a:t>
            </a:r>
            <a:r>
              <a:rPr b="0" lang="en" sz="1600" spc="-1" strike="noStrike" baseline="30000">
                <a:solidFill>
                  <a:srgbClr val="000000"/>
                </a:solidFill>
                <a:latin typeface="Arial"/>
                <a:ea typeface="Arial"/>
              </a:rPr>
              <a:t>-1</a:t>
            </a:r>
            <a:r>
              <a:rPr b="0" lang="en" sz="1600" spc="-1" strike="noStrike">
                <a:solidFill>
                  <a:srgbClr val="000000"/>
                </a:solidFill>
                <a:latin typeface="Arial"/>
                <a:ea typeface="Arial"/>
              </a:rPr>
              <a:t>) </a:t>
            </a:r>
            <a:endParaRPr b="0" lang="en-US" sz="1600" spc="-1" strike="noStrike">
              <a:latin typeface="Arial"/>
            </a:endParaRPr>
          </a:p>
          <a:p>
            <a:pPr lvl="2" marL="1371600" indent="-329400">
              <a:lnSpc>
                <a:spcPct val="115000"/>
              </a:lnSpc>
              <a:buClr>
                <a:srgbClr val="000000"/>
              </a:buClr>
              <a:buFont typeface="Arial"/>
              <a:buChar char="■"/>
            </a:pPr>
            <a:r>
              <a:rPr b="0" lang="en" sz="1600" spc="-1" strike="noStrike">
                <a:solidFill>
                  <a:srgbClr val="000000"/>
                </a:solidFill>
                <a:latin typeface="Arial"/>
                <a:ea typeface="Arial"/>
              </a:rPr>
              <a:t>CONUS wide 1986-2019 (Robinson et al., 2018, Landsat MOD 17)</a:t>
            </a:r>
            <a:endParaRPr b="0" lang="en-US" sz="1600" spc="-1" strike="noStrike">
              <a:latin typeface="Arial"/>
            </a:endParaRPr>
          </a:p>
          <a:p>
            <a:pPr lvl="1" marL="914400" indent="-329400">
              <a:lnSpc>
                <a:spcPct val="115000"/>
              </a:lnSpc>
              <a:buClr>
                <a:srgbClr val="000000"/>
              </a:buClr>
              <a:buFont typeface="Arial"/>
              <a:buChar char="○"/>
            </a:pPr>
            <a:r>
              <a:rPr b="0" lang="en" sz="16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endParaRPr b="0" lang="en-US" sz="1600" spc="-1" strike="noStrike">
              <a:latin typeface="Arial"/>
            </a:endParaRPr>
          </a:p>
        </p:txBody>
      </p:sp>
      <p:pic>
        <p:nvPicPr>
          <p:cNvPr id="112" name="Google Shape;92;p15" descr=""/>
          <p:cNvPicPr/>
          <p:nvPr/>
        </p:nvPicPr>
        <p:blipFill>
          <a:blip r:embed="rId2"/>
          <a:stretch/>
        </p:blipFill>
        <p:spPr>
          <a:xfrm>
            <a:off x="3138840" y="2141640"/>
            <a:ext cx="4330800" cy="2953080"/>
          </a:xfrm>
          <a:prstGeom prst="rect">
            <a:avLst/>
          </a:prstGeom>
          <a:ln>
            <a:noFill/>
          </a:ln>
        </p:spPr>
      </p:pic>
      <p:sp>
        <p:nvSpPr>
          <p:cNvPr id="113" name="CustomShape 2"/>
          <p:cNvSpPr/>
          <p:nvPr/>
        </p:nvSpPr>
        <p:spPr>
          <a:xfrm>
            <a:off x="2321640" y="3395520"/>
            <a:ext cx="729720" cy="44568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14" name="Group 3"/>
          <p:cNvGrpSpPr/>
          <p:nvPr/>
        </p:nvGrpSpPr>
        <p:grpSpPr>
          <a:xfrm>
            <a:off x="221400" y="2095920"/>
            <a:ext cx="1878840" cy="2898000"/>
            <a:chOff x="221400" y="2095920"/>
            <a:chExt cx="1878840" cy="2898000"/>
          </a:xfrm>
        </p:grpSpPr>
        <p:pic>
          <p:nvPicPr>
            <p:cNvPr id="115" name="Google Shape;95;p15" descr=""/>
            <p:cNvPicPr/>
            <p:nvPr/>
          </p:nvPicPr>
          <p:blipFill>
            <a:blip r:embed="rId3"/>
            <a:stretch/>
          </p:blipFill>
          <p:spPr>
            <a:xfrm>
              <a:off x="232920" y="3605040"/>
              <a:ext cx="1867320" cy="1388880"/>
            </a:xfrm>
            <a:prstGeom prst="rect">
              <a:avLst/>
            </a:prstGeom>
            <a:ln w="19080">
              <a:solidFill>
                <a:srgbClr val="000000"/>
              </a:solidFill>
              <a:round/>
            </a:ln>
          </p:spPr>
        </p:pic>
        <p:pic>
          <p:nvPicPr>
            <p:cNvPr id="116" name="Google Shape;96;p15" descr=""/>
            <p:cNvPicPr/>
            <p:nvPr/>
          </p:nvPicPr>
          <p:blipFill>
            <a:blip r:embed="rId4"/>
            <a:stretch/>
          </p:blipFill>
          <p:spPr>
            <a:xfrm>
              <a:off x="232920" y="2095920"/>
              <a:ext cx="1867320" cy="1451880"/>
            </a:xfrm>
            <a:prstGeom prst="rect">
              <a:avLst/>
            </a:prstGeom>
            <a:ln w="19080">
              <a:solidFill>
                <a:srgbClr val="000000"/>
              </a:solidFill>
              <a:round/>
            </a:ln>
          </p:spPr>
        </p:pic>
        <p:grpSp>
          <p:nvGrpSpPr>
            <p:cNvPr id="117" name="Group 4"/>
            <p:cNvGrpSpPr/>
            <p:nvPr/>
          </p:nvGrpSpPr>
          <p:grpSpPr>
            <a:xfrm>
              <a:off x="221400" y="4713120"/>
              <a:ext cx="806760" cy="280800"/>
              <a:chOff x="221400" y="4713120"/>
              <a:chExt cx="806760" cy="280800"/>
            </a:xfrm>
          </p:grpSpPr>
          <p:sp>
            <p:nvSpPr>
              <p:cNvPr id="118" name="CustomShape 5"/>
              <p:cNvSpPr/>
              <p:nvPr/>
            </p:nvSpPr>
            <p:spPr>
              <a:xfrm>
                <a:off x="280080" y="4763160"/>
                <a:ext cx="689760" cy="230760"/>
              </a:xfrm>
              <a:prstGeom prst="rect">
                <a:avLst/>
              </a:prstGeom>
              <a:solidFill>
                <a:schemeClr val="lt2"/>
              </a:solidFill>
              <a:ln w="9360">
                <a:solidFill>
                  <a:schemeClr val="dk2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9" name="CustomShape 6"/>
              <p:cNvSpPr/>
              <p:nvPr/>
            </p:nvSpPr>
            <p:spPr>
              <a:xfrm>
                <a:off x="221400" y="4713120"/>
                <a:ext cx="806760" cy="2307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91440" bIns="91440">
                <a:noAutofit/>
              </a:bodyPr>
              <a:p>
                <a:pPr>
                  <a:lnSpc>
                    <a:spcPct val="100000"/>
                  </a:lnSpc>
                  <a:tabLst>
                    <a:tab algn="l" pos="0"/>
                  </a:tabLst>
                </a:pPr>
                <a:r>
                  <a:rPr b="0" lang="en" sz="1400" spc="-1" strike="noStrike">
                    <a:solidFill>
                      <a:srgbClr val="000000"/>
                    </a:solidFill>
                    <a:latin typeface="Arial"/>
                    <a:ea typeface="Arial"/>
                  </a:rPr>
                  <a:t>FACTS</a:t>
                </a:r>
                <a:endParaRPr b="0" lang="en-US" sz="1400" spc="-1" strike="noStrike">
                  <a:latin typeface="Arial"/>
                </a:endParaRPr>
              </a:p>
            </p:txBody>
          </p:sp>
        </p:grp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6" dur="indefinite" restart="never" nodeType="tmRoot">
          <p:childTnLst>
            <p:seq>
              <p:cTn id="77" dur="indefinite" nodeType="mainSeq">
                <p:childTnLst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2" dur="1000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7" dur="1000"/>
                                        <p:tgtEl>
                                          <p:spTgt spid="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92" dur="1000"/>
                                        <p:tgtEl>
                                          <p:spTgt spid="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97" dur="1000"/>
                                        <p:tgtEl>
                                          <p:spTgt spid="1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02" dur="1000"/>
                                        <p:tgtEl>
                                          <p:spTgt spid="1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07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2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5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04;p16" descr=""/>
          <p:cNvPicPr/>
          <p:nvPr/>
        </p:nvPicPr>
        <p:blipFill>
          <a:blip r:embed="rId1"/>
          <a:srcRect l="13826" t="0" r="17916" b="0"/>
          <a:stretch/>
        </p:blipFill>
        <p:spPr>
          <a:xfrm>
            <a:off x="7397280" y="1831320"/>
            <a:ext cx="1746000" cy="3311280"/>
          </a:xfrm>
          <a:prstGeom prst="rect">
            <a:avLst/>
          </a:prstGeom>
          <a:ln>
            <a:noFill/>
          </a:ln>
        </p:spPr>
      </p:pic>
      <p:pic>
        <p:nvPicPr>
          <p:cNvPr id="121" name="Google Shape;105;p16" descr=""/>
          <p:cNvPicPr/>
          <p:nvPr/>
        </p:nvPicPr>
        <p:blipFill>
          <a:blip r:embed="rId2"/>
          <a:stretch/>
        </p:blipFill>
        <p:spPr>
          <a:xfrm>
            <a:off x="359640" y="207360"/>
            <a:ext cx="7091640" cy="3988800"/>
          </a:xfrm>
          <a:prstGeom prst="rect">
            <a:avLst/>
          </a:prstGeom>
          <a:ln>
            <a:noFill/>
          </a:ln>
        </p:spPr>
      </p:pic>
      <p:sp>
        <p:nvSpPr>
          <p:cNvPr id="122" name="CustomShape 1"/>
          <p:cNvSpPr/>
          <p:nvPr/>
        </p:nvSpPr>
        <p:spPr>
          <a:xfrm>
            <a:off x="1774800" y="123840"/>
            <a:ext cx="5593680" cy="448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2100" spc="-1" strike="noStrike">
                <a:solidFill>
                  <a:srgbClr val="000000"/>
                </a:solidFill>
                <a:latin typeface="Arial"/>
                <a:ea typeface="Arial"/>
              </a:rPr>
              <a:t>Climatic Water Deficit </a:t>
            </a:r>
            <a:r>
              <a:rPr b="0" lang="en" sz="1800" spc="-1" strike="noStrike">
                <a:solidFill>
                  <a:srgbClr val="000000"/>
                </a:solidFill>
                <a:latin typeface="Arial"/>
                <a:ea typeface="Arial"/>
              </a:rPr>
              <a:t>= Potential ET - Actual ET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23" name="CustomShape 2"/>
          <p:cNvSpPr/>
          <p:nvPr/>
        </p:nvSpPr>
        <p:spPr>
          <a:xfrm>
            <a:off x="91080" y="4226400"/>
            <a:ext cx="7479000" cy="792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 marL="457200" indent="-316800">
              <a:lnSpc>
                <a:spcPct val="100000"/>
              </a:lnSpc>
              <a:buClr>
                <a:srgbClr val="000000"/>
              </a:buClr>
              <a:buFont typeface="Arial"/>
              <a:buChar char="●"/>
            </a:pP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CWD represents the </a:t>
            </a:r>
            <a:r>
              <a:rPr b="1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unmet atmospheric demand for moisture</a:t>
            </a: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 (Holden et al., 2019)</a:t>
            </a:r>
            <a:endParaRPr b="0" lang="en-US" sz="1400" spc="-1" strike="noStrike">
              <a:latin typeface="Arial"/>
            </a:endParaRPr>
          </a:p>
          <a:p>
            <a:pPr marL="457200">
              <a:lnSpc>
                <a:spcPct val="100000"/>
              </a:lnSpc>
              <a:tabLst>
                <a:tab algn="l" pos="0"/>
              </a:tabLst>
            </a:pPr>
            <a:endParaRPr b="0" lang="en-US" sz="1400" spc="-1" strike="noStrike">
              <a:latin typeface="Arial"/>
            </a:endParaRPr>
          </a:p>
          <a:p>
            <a:pPr marL="457200" indent="-316800">
              <a:lnSpc>
                <a:spcPct val="100000"/>
              </a:lnSpc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Computed at a 250m resolution (topographically resolved) at a daily time step</a:t>
            </a:r>
            <a:endParaRPr b="0" lang="en-US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ustomShape 1"/>
          <p:cNvSpPr/>
          <p:nvPr/>
        </p:nvSpPr>
        <p:spPr>
          <a:xfrm>
            <a:off x="101520" y="61560"/>
            <a:ext cx="8519760" cy="1098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 marL="457200" indent="-354960">
              <a:lnSpc>
                <a:spcPct val="115000"/>
              </a:lnSpc>
              <a:buClr>
                <a:srgbClr val="000000"/>
              </a:buClr>
              <a:buFont typeface="Arial"/>
              <a:buChar char="●"/>
            </a:pPr>
            <a:r>
              <a:rPr b="1" lang="en" sz="2000" spc="-1" strike="noStrike" u="sng">
                <a:solidFill>
                  <a:srgbClr val="000000"/>
                </a:solidFill>
                <a:uFillTx/>
                <a:latin typeface="Arial"/>
                <a:ea typeface="Arial"/>
              </a:rPr>
              <a:t>Methods:</a:t>
            </a:r>
            <a:endParaRPr b="0" lang="en-US" sz="2000" spc="-1" strike="noStrike">
              <a:latin typeface="Arial"/>
            </a:endParaRPr>
          </a:p>
          <a:p>
            <a:pPr lvl="1" marL="914400" indent="-329400">
              <a:lnSpc>
                <a:spcPct val="115000"/>
              </a:lnSpc>
              <a:buClr>
                <a:srgbClr val="000000"/>
              </a:buClr>
              <a:buFont typeface="Arial"/>
              <a:buChar char="○"/>
            </a:pPr>
            <a:r>
              <a:rPr b="0" lang="en" sz="1600" spc="-1" strike="noStrike">
                <a:solidFill>
                  <a:srgbClr val="000000"/>
                </a:solidFill>
                <a:latin typeface="Arial"/>
                <a:ea typeface="Arial"/>
              </a:rPr>
              <a:t>Extract NPP time series for forest harvest boundaries that occurred between 1990-1992 (&gt;36,000 locations)</a:t>
            </a:r>
            <a:endParaRPr b="0" lang="en-US" sz="1600" spc="-1" strike="noStrike">
              <a:latin typeface="Arial"/>
            </a:endParaRPr>
          </a:p>
        </p:txBody>
      </p:sp>
      <p:pic>
        <p:nvPicPr>
          <p:cNvPr id="125" name="Google Shape;113;p17" descr=""/>
          <p:cNvPicPr/>
          <p:nvPr/>
        </p:nvPicPr>
        <p:blipFill>
          <a:blip r:embed="rId1"/>
          <a:stretch/>
        </p:blipFill>
        <p:spPr>
          <a:xfrm>
            <a:off x="430200" y="2437560"/>
            <a:ext cx="2500920" cy="2500920"/>
          </a:xfrm>
          <a:prstGeom prst="rect">
            <a:avLst/>
          </a:prstGeom>
          <a:ln>
            <a:noFill/>
          </a:ln>
        </p:spPr>
      </p:pic>
      <p:grpSp>
        <p:nvGrpSpPr>
          <p:cNvPr id="126" name="Group 2"/>
          <p:cNvGrpSpPr/>
          <p:nvPr/>
        </p:nvGrpSpPr>
        <p:grpSpPr>
          <a:xfrm>
            <a:off x="5753520" y="2212920"/>
            <a:ext cx="3371040" cy="2508840"/>
            <a:chOff x="5753520" y="2212920"/>
            <a:chExt cx="3371040" cy="2508840"/>
          </a:xfrm>
        </p:grpSpPr>
        <p:pic>
          <p:nvPicPr>
            <p:cNvPr id="127" name="Google Shape;115;p17" descr=""/>
            <p:cNvPicPr/>
            <p:nvPr/>
          </p:nvPicPr>
          <p:blipFill>
            <a:blip r:embed="rId2"/>
            <a:srcRect l="3872" t="0" r="0" b="0"/>
            <a:stretch/>
          </p:blipFill>
          <p:spPr>
            <a:xfrm>
              <a:off x="6784920" y="2588040"/>
              <a:ext cx="2090520" cy="179280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128" name="Group 3"/>
            <p:cNvGrpSpPr/>
            <p:nvPr/>
          </p:nvGrpSpPr>
          <p:grpSpPr>
            <a:xfrm>
              <a:off x="5753520" y="2212920"/>
              <a:ext cx="3371040" cy="1419120"/>
              <a:chOff x="5753520" y="2212920"/>
              <a:chExt cx="3371040" cy="1419120"/>
            </a:xfrm>
          </p:grpSpPr>
          <p:sp>
            <p:nvSpPr>
              <p:cNvPr id="129" name="CustomShape 4"/>
              <p:cNvSpPr/>
              <p:nvPr/>
            </p:nvSpPr>
            <p:spPr>
              <a:xfrm>
                <a:off x="5753520" y="3186360"/>
                <a:ext cx="729720" cy="44568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chemeClr val="lt2"/>
              </a:solidFill>
              <a:ln w="9360">
                <a:solidFill>
                  <a:schemeClr val="dk2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30" name="CustomShape 5"/>
              <p:cNvSpPr/>
              <p:nvPr/>
            </p:nvSpPr>
            <p:spPr>
              <a:xfrm>
                <a:off x="6973560" y="2212920"/>
                <a:ext cx="2151000" cy="5151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91440" bIns="91440">
                <a:noAutofit/>
              </a:bodyPr>
              <a:p>
                <a:pPr>
                  <a:lnSpc>
                    <a:spcPct val="100000"/>
                  </a:lnSpc>
                  <a:tabLst>
                    <a:tab algn="l" pos="0"/>
                  </a:tabLst>
                </a:pPr>
                <a:r>
                  <a:rPr b="0" lang="en" sz="1400" spc="-1" strike="noStrike">
                    <a:solidFill>
                      <a:srgbClr val="000000"/>
                    </a:solidFill>
                    <a:latin typeface="Arial"/>
                    <a:ea typeface="Arial"/>
                  </a:rPr>
                  <a:t>Generalized Response </a:t>
                </a:r>
                <a:endParaRPr b="0" lang="en-US" sz="1400" spc="-1" strike="noStrike">
                  <a:latin typeface="Arial"/>
                </a:endParaRPr>
              </a:p>
            </p:txBody>
          </p:sp>
        </p:grpSp>
        <p:sp>
          <p:nvSpPr>
            <p:cNvPr id="131" name="CustomShape 6"/>
            <p:cNvSpPr/>
            <p:nvPr/>
          </p:nvSpPr>
          <p:spPr>
            <a:xfrm>
              <a:off x="7155000" y="4301280"/>
              <a:ext cx="1788120" cy="4204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91440" bIns="91440">
              <a:no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en" sz="1000" spc="-1" strike="noStrike">
                  <a:solidFill>
                    <a:srgbClr val="000000"/>
                  </a:solidFill>
                  <a:latin typeface="Arial"/>
                  <a:ea typeface="Arial"/>
                </a:rPr>
                <a:t>   </a:t>
              </a:r>
              <a:r>
                <a:rPr b="0" lang="en" sz="1000" spc="-1" strike="noStrike">
                  <a:solidFill>
                    <a:srgbClr val="000000"/>
                  </a:solidFill>
                  <a:latin typeface="Arial"/>
                  <a:ea typeface="Arial"/>
                </a:rPr>
                <a:t>0            10          20</a:t>
              </a:r>
              <a:endParaRPr b="0" lang="en-US" sz="1000" spc="-1" strike="noStrike"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en" sz="1400" spc="-1" strike="noStrike">
                  <a:solidFill>
                    <a:srgbClr val="000000"/>
                  </a:solidFill>
                  <a:latin typeface="Arial"/>
                  <a:ea typeface="Arial"/>
                </a:rPr>
                <a:t>Years Since Harvest</a:t>
              </a:r>
              <a:endParaRPr b="0" lang="en-US" sz="1400" spc="-1" strike="noStrike">
                <a:latin typeface="Arial"/>
              </a:endParaRPr>
            </a:p>
          </p:txBody>
        </p:sp>
        <p:sp>
          <p:nvSpPr>
            <p:cNvPr id="132" name="CustomShape 7"/>
            <p:cNvSpPr/>
            <p:nvPr/>
          </p:nvSpPr>
          <p:spPr>
            <a:xfrm rot="16200000">
              <a:off x="6054480" y="3274920"/>
              <a:ext cx="1280160" cy="4204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91440" bIns="91440">
              <a:no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en" sz="1400" spc="-1" strike="noStrike">
                  <a:solidFill>
                    <a:srgbClr val="000000"/>
                  </a:solidFill>
                  <a:latin typeface="Arial"/>
                  <a:ea typeface="Arial"/>
                </a:rPr>
                <a:t>Relative NPP</a:t>
              </a:r>
              <a:endParaRPr b="0" lang="en-US" sz="1400" spc="-1" strike="noStrike">
                <a:latin typeface="Arial"/>
              </a:endParaRPr>
            </a:p>
          </p:txBody>
        </p:sp>
      </p:grpSp>
      <p:grpSp>
        <p:nvGrpSpPr>
          <p:cNvPr id="133" name="Group 8"/>
          <p:cNvGrpSpPr/>
          <p:nvPr/>
        </p:nvGrpSpPr>
        <p:grpSpPr>
          <a:xfrm>
            <a:off x="1880280" y="2274120"/>
            <a:ext cx="4182480" cy="2827800"/>
            <a:chOff x="1880280" y="2274120"/>
            <a:chExt cx="4182480" cy="2827800"/>
          </a:xfrm>
        </p:grpSpPr>
        <p:pic>
          <p:nvPicPr>
            <p:cNvPr id="134" name="Google Shape;122;p17" descr=""/>
            <p:cNvPicPr/>
            <p:nvPr/>
          </p:nvPicPr>
          <p:blipFill>
            <a:blip r:embed="rId3"/>
            <a:stretch/>
          </p:blipFill>
          <p:spPr>
            <a:xfrm>
              <a:off x="3118680" y="2616480"/>
              <a:ext cx="1821960" cy="12423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5" name="Google Shape;123;p17" descr=""/>
            <p:cNvPicPr/>
            <p:nvPr/>
          </p:nvPicPr>
          <p:blipFill>
            <a:blip r:embed="rId4"/>
            <a:stretch/>
          </p:blipFill>
          <p:spPr>
            <a:xfrm>
              <a:off x="3400920" y="2918880"/>
              <a:ext cx="1821960" cy="12423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6" name="Google Shape;124;p17" descr=""/>
            <p:cNvPicPr/>
            <p:nvPr/>
          </p:nvPicPr>
          <p:blipFill>
            <a:blip r:embed="rId5"/>
            <a:stretch/>
          </p:blipFill>
          <p:spPr>
            <a:xfrm>
              <a:off x="3530160" y="3073680"/>
              <a:ext cx="1821960" cy="12423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7" name="Google Shape;125;p17" descr=""/>
            <p:cNvPicPr/>
            <p:nvPr/>
          </p:nvPicPr>
          <p:blipFill>
            <a:blip r:embed="rId6"/>
            <a:stretch/>
          </p:blipFill>
          <p:spPr>
            <a:xfrm>
              <a:off x="3825720" y="3294000"/>
              <a:ext cx="1821960" cy="12423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8" name="Google Shape;126;p17" descr=""/>
            <p:cNvPicPr/>
            <p:nvPr/>
          </p:nvPicPr>
          <p:blipFill>
            <a:blip r:embed="rId7"/>
            <a:stretch/>
          </p:blipFill>
          <p:spPr>
            <a:xfrm>
              <a:off x="3998160" y="3576240"/>
              <a:ext cx="1821960" cy="12423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9" name="Google Shape;127;p17" descr=""/>
            <p:cNvPicPr/>
            <p:nvPr/>
          </p:nvPicPr>
          <p:blipFill>
            <a:blip r:embed="rId8"/>
            <a:stretch/>
          </p:blipFill>
          <p:spPr>
            <a:xfrm>
              <a:off x="4240800" y="3859560"/>
              <a:ext cx="1821960" cy="1242360"/>
            </a:xfrm>
            <a:prstGeom prst="rect">
              <a:avLst/>
            </a:prstGeom>
            <a:ln>
              <a:noFill/>
            </a:ln>
          </p:spPr>
        </p:pic>
        <p:sp>
          <p:nvSpPr>
            <p:cNvPr id="140" name="CustomShape 9"/>
            <p:cNvSpPr/>
            <p:nvPr/>
          </p:nvSpPr>
          <p:spPr>
            <a:xfrm flipH="1" rot="10800000">
              <a:off x="1970280" y="2777400"/>
              <a:ext cx="1069920" cy="2494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00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1" name="CustomShape 10"/>
            <p:cNvSpPr/>
            <p:nvPr/>
          </p:nvSpPr>
          <p:spPr>
            <a:xfrm flipH="1" rot="10800000">
              <a:off x="1880280" y="3097800"/>
              <a:ext cx="1460160" cy="4392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00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2" name="CustomShape 11"/>
            <p:cNvSpPr/>
            <p:nvPr/>
          </p:nvSpPr>
          <p:spPr>
            <a:xfrm>
              <a:off x="2270520" y="3583080"/>
              <a:ext cx="1640160" cy="1839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00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3" name="CustomShape 12"/>
            <p:cNvSpPr/>
            <p:nvPr/>
          </p:nvSpPr>
          <p:spPr>
            <a:xfrm>
              <a:off x="2342880" y="4161960"/>
              <a:ext cx="1897200" cy="3186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00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4" name="CustomShape 13"/>
            <p:cNvSpPr/>
            <p:nvPr/>
          </p:nvSpPr>
          <p:spPr>
            <a:xfrm flipH="1" rot="10800000">
              <a:off x="2069280" y="3277800"/>
              <a:ext cx="1651320" cy="10692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00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5" name="CustomShape 14"/>
            <p:cNvSpPr/>
            <p:nvPr/>
          </p:nvSpPr>
          <p:spPr>
            <a:xfrm>
              <a:off x="3405240" y="2274120"/>
              <a:ext cx="2030760" cy="4197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91440" bIns="91440">
              <a:no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en" sz="1400" spc="-1" strike="noStrike">
                  <a:solidFill>
                    <a:srgbClr val="000000"/>
                  </a:solidFill>
                  <a:latin typeface="Arial"/>
                  <a:ea typeface="Arial"/>
                </a:rPr>
                <a:t>Site Specific Response</a:t>
              </a:r>
              <a:endParaRPr b="0" lang="en-US" sz="1400" spc="-1" strike="noStrike">
                <a:latin typeface="Arial"/>
              </a:endParaRPr>
            </a:p>
          </p:txBody>
        </p:sp>
      </p:grpSp>
      <p:sp>
        <p:nvSpPr>
          <p:cNvPr id="146" name="CustomShape 15"/>
          <p:cNvSpPr/>
          <p:nvPr/>
        </p:nvSpPr>
        <p:spPr>
          <a:xfrm>
            <a:off x="-16920" y="2254320"/>
            <a:ext cx="91771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7" name="CustomShape 16"/>
          <p:cNvSpPr/>
          <p:nvPr/>
        </p:nvSpPr>
        <p:spPr>
          <a:xfrm>
            <a:off x="101520" y="991440"/>
            <a:ext cx="7634160" cy="568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 lvl="1" marL="914400" indent="-329400">
              <a:lnSpc>
                <a:spcPct val="115000"/>
              </a:lnSpc>
              <a:buClr>
                <a:srgbClr val="000000"/>
              </a:buClr>
              <a:buFont typeface="Arial"/>
              <a:buChar char="○"/>
            </a:pPr>
            <a:r>
              <a:rPr b="0" lang="en" sz="1600" spc="-1" strike="noStrike">
                <a:solidFill>
                  <a:srgbClr val="000000"/>
                </a:solidFill>
                <a:latin typeface="Arial"/>
                <a:ea typeface="Arial"/>
              </a:rPr>
              <a:t>Normalize NPP based on site specific pre-harvest productivity</a:t>
            </a:r>
            <a:endParaRPr b="0" lang="en-US" sz="1600" spc="-1" strike="noStrike">
              <a:latin typeface="Arial"/>
            </a:endParaRPr>
          </a:p>
          <a:p>
            <a:pPr lvl="1" marL="914400" indent="-329400">
              <a:lnSpc>
                <a:spcPct val="115000"/>
              </a:lnSpc>
              <a:buClr>
                <a:srgbClr val="000000"/>
              </a:buClr>
              <a:buFont typeface="Arial"/>
              <a:buChar char="○"/>
            </a:pPr>
            <a:r>
              <a:rPr b="0" lang="en" sz="1600" spc="-1" strike="noStrike">
                <a:solidFill>
                  <a:srgbClr val="000000"/>
                </a:solidFill>
                <a:latin typeface="Arial"/>
                <a:ea typeface="Arial"/>
              </a:rPr>
              <a:t>Classify treatments based on silvicultural strategy (focus on 6 most common) and climatic class (5 climate classes, Wet -&gt; Dry)</a:t>
            </a:r>
            <a:endParaRPr b="0" lang="en-US" sz="1600" spc="-1" strike="noStrike">
              <a:latin typeface="Arial"/>
            </a:endParaRPr>
          </a:p>
          <a:p>
            <a:pPr lvl="1" marL="914400" indent="-329400">
              <a:lnSpc>
                <a:spcPct val="115000"/>
              </a:lnSpc>
              <a:buClr>
                <a:srgbClr val="000000"/>
              </a:buClr>
              <a:buFont typeface="Arial"/>
              <a:buChar char="○"/>
            </a:pPr>
            <a:r>
              <a:rPr b="0" lang="en" sz="1600" spc="-1" strike="noStrike">
                <a:solidFill>
                  <a:srgbClr val="000000"/>
                </a:solidFill>
                <a:latin typeface="Arial"/>
                <a:ea typeface="Arial"/>
              </a:rPr>
              <a:t>Estimate regrowth using trend analysis of post-harvest NPP</a:t>
            </a:r>
            <a:endParaRPr b="0" lang="en-US" sz="16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599"/>
              </a:spcBef>
              <a:tabLst>
                <a:tab algn="l" pos="0"/>
              </a:tabLst>
            </a:pPr>
            <a:endParaRPr b="0" lang="en-US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16" dur="indefinite" restart="never" nodeType="tmRoot">
          <p:childTnLst>
            <p:seq>
              <p:cTn id="117" dur="indefinite" nodeType="mainSeq">
                <p:childTnLst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22" dur="1000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27" dur="1000"/>
                                        <p:tgtEl>
                                          <p:spTgt spid="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32" dur="1000"/>
                                        <p:tgtEl>
                                          <p:spTgt spid="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37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2" dur="1000"/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7" dur="1000"/>
                                        <p:tgtEl>
                                          <p:spTgt spid="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52" dur="1000"/>
                                        <p:tgtEl>
                                          <p:spTgt spid="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57" dur="1000"/>
                                        <p:tgtEl>
                                          <p:spTgt spid="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60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65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70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0;p18" descr=""/>
          <p:cNvPicPr/>
          <p:nvPr/>
        </p:nvPicPr>
        <p:blipFill>
          <a:blip r:embed="rId1"/>
          <a:srcRect l="13826" t="0" r="17916" b="0"/>
          <a:stretch/>
        </p:blipFill>
        <p:spPr>
          <a:xfrm>
            <a:off x="7810560" y="2615040"/>
            <a:ext cx="1332720" cy="2527560"/>
          </a:xfrm>
          <a:prstGeom prst="rect">
            <a:avLst/>
          </a:prstGeom>
          <a:ln>
            <a:noFill/>
          </a:ln>
        </p:spPr>
      </p:pic>
      <p:pic>
        <p:nvPicPr>
          <p:cNvPr id="149" name="Google Shape;141;p18" descr=""/>
          <p:cNvPicPr/>
          <p:nvPr/>
        </p:nvPicPr>
        <p:blipFill>
          <a:blip r:embed="rId2"/>
          <a:stretch/>
        </p:blipFill>
        <p:spPr>
          <a:xfrm>
            <a:off x="733680" y="2504880"/>
            <a:ext cx="2637720" cy="2637720"/>
          </a:xfrm>
          <a:prstGeom prst="rect">
            <a:avLst/>
          </a:prstGeom>
          <a:ln>
            <a:noFill/>
          </a:ln>
        </p:spPr>
      </p:pic>
      <p:grpSp>
        <p:nvGrpSpPr>
          <p:cNvPr id="150" name="Group 1"/>
          <p:cNvGrpSpPr/>
          <p:nvPr/>
        </p:nvGrpSpPr>
        <p:grpSpPr>
          <a:xfrm>
            <a:off x="259560" y="259920"/>
            <a:ext cx="8470440" cy="2311200"/>
            <a:chOff x="259560" y="259920"/>
            <a:chExt cx="8470440" cy="2311200"/>
          </a:xfrm>
        </p:grpSpPr>
        <p:grpSp>
          <p:nvGrpSpPr>
            <p:cNvPr id="151" name="Group 2"/>
            <p:cNvGrpSpPr/>
            <p:nvPr/>
          </p:nvGrpSpPr>
          <p:grpSpPr>
            <a:xfrm>
              <a:off x="413280" y="259920"/>
              <a:ext cx="8316720" cy="2311200"/>
              <a:chOff x="413280" y="259920"/>
              <a:chExt cx="8316720" cy="2311200"/>
            </a:xfrm>
          </p:grpSpPr>
          <p:pic>
            <p:nvPicPr>
              <p:cNvPr id="152" name="Google Shape;144;p18" descr=""/>
              <p:cNvPicPr/>
              <p:nvPr/>
            </p:nvPicPr>
            <p:blipFill>
              <a:blip r:embed="rId3"/>
              <a:srcRect l="0" t="2685" r="0" b="82031"/>
              <a:stretch/>
            </p:blipFill>
            <p:spPr>
              <a:xfrm>
                <a:off x="413280" y="259920"/>
                <a:ext cx="8316720" cy="169200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53" name="Google Shape;145;p18" descr=""/>
              <p:cNvPicPr/>
              <p:nvPr/>
            </p:nvPicPr>
            <p:blipFill>
              <a:blip r:embed="rId4"/>
              <a:srcRect l="0" t="96050" r="0" b="-683"/>
              <a:stretch/>
            </p:blipFill>
            <p:spPr>
              <a:xfrm>
                <a:off x="413280" y="2060640"/>
                <a:ext cx="8316720" cy="510480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154" name="Google Shape;146;p18" descr=""/>
            <p:cNvPicPr/>
            <p:nvPr/>
          </p:nvPicPr>
          <p:blipFill>
            <a:blip r:embed="rId5"/>
            <a:srcRect l="-1230" t="41848" r="96301" b="40678"/>
            <a:stretch/>
          </p:blipFill>
          <p:spPr>
            <a:xfrm>
              <a:off x="259560" y="302400"/>
              <a:ext cx="407160" cy="193500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55" name="CustomShape 3"/>
          <p:cNvSpPr/>
          <p:nvPr/>
        </p:nvSpPr>
        <p:spPr>
          <a:xfrm>
            <a:off x="2493720" y="215280"/>
            <a:ext cx="6235920" cy="2288880"/>
          </a:xfrm>
          <a:prstGeom prst="rect">
            <a:avLst/>
          </a:prstGeom>
          <a:solidFill>
            <a:srgbClr val="ffffff"/>
          </a:solidFill>
          <a:ln w="93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56" name="Group 4"/>
          <p:cNvGrpSpPr/>
          <p:nvPr/>
        </p:nvGrpSpPr>
        <p:grpSpPr>
          <a:xfrm>
            <a:off x="3637440" y="2788560"/>
            <a:ext cx="3938400" cy="2259000"/>
            <a:chOff x="3637440" y="2788560"/>
            <a:chExt cx="3938400" cy="2259000"/>
          </a:xfrm>
        </p:grpSpPr>
        <p:sp>
          <p:nvSpPr>
            <p:cNvPr id="157" name="CustomShape 5"/>
            <p:cNvSpPr/>
            <p:nvPr/>
          </p:nvSpPr>
          <p:spPr>
            <a:xfrm rot="16200000">
              <a:off x="5216040" y="1873080"/>
              <a:ext cx="469800" cy="2300760"/>
            </a:xfrm>
            <a:prstGeom prst="leftBrace">
              <a:avLst>
                <a:gd name="adj1" fmla="val 50000"/>
                <a:gd name="adj2" fmla="val 50000"/>
              </a:avLst>
            </a:prstGeom>
            <a:noFill/>
            <a:ln w="936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158" name="Group 6"/>
            <p:cNvGrpSpPr/>
            <p:nvPr/>
          </p:nvGrpSpPr>
          <p:grpSpPr>
            <a:xfrm>
              <a:off x="3637440" y="3324960"/>
              <a:ext cx="3938400" cy="1050480"/>
              <a:chOff x="3637440" y="3324960"/>
              <a:chExt cx="3938400" cy="1050480"/>
            </a:xfrm>
          </p:grpSpPr>
          <p:sp>
            <p:nvSpPr>
              <p:cNvPr id="159" name="CustomShape 7"/>
              <p:cNvSpPr/>
              <p:nvPr/>
            </p:nvSpPr>
            <p:spPr>
              <a:xfrm>
                <a:off x="3637440" y="3324960"/>
                <a:ext cx="360" cy="104976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9360">
                <a:solidFill>
                  <a:schemeClr val="dk2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60" name="CustomShape 8"/>
              <p:cNvSpPr/>
              <p:nvPr/>
            </p:nvSpPr>
            <p:spPr>
              <a:xfrm rot="10800000">
                <a:off x="3638160" y="4374720"/>
                <a:ext cx="3509280" cy="36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9360">
                <a:solidFill>
                  <a:schemeClr val="dk2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61" name="CustomShape 9"/>
              <p:cNvSpPr/>
              <p:nvPr/>
            </p:nvSpPr>
            <p:spPr>
              <a:xfrm flipH="1" rot="10800000">
                <a:off x="3796920" y="3542400"/>
                <a:ext cx="529560" cy="51984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28440">
                <a:solidFill>
                  <a:schemeClr val="dk2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62" name="CustomShape 10"/>
              <p:cNvSpPr/>
              <p:nvPr/>
            </p:nvSpPr>
            <p:spPr>
              <a:xfrm flipH="1" rot="10800000">
                <a:off x="4371840" y="3627360"/>
                <a:ext cx="643320" cy="44640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28440">
                <a:solidFill>
                  <a:schemeClr val="dk2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63" name="CustomShape 11"/>
              <p:cNvSpPr/>
              <p:nvPr/>
            </p:nvSpPr>
            <p:spPr>
              <a:xfrm flipH="1" rot="10800000">
                <a:off x="5059800" y="3730680"/>
                <a:ext cx="1004400" cy="35820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28440">
                <a:solidFill>
                  <a:schemeClr val="dk2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64" name="CustomShape 12"/>
              <p:cNvSpPr/>
              <p:nvPr/>
            </p:nvSpPr>
            <p:spPr>
              <a:xfrm flipH="1" rot="10800000">
                <a:off x="5749920" y="3829320"/>
                <a:ext cx="1172880" cy="28980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28440">
                <a:solidFill>
                  <a:schemeClr val="dk2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65" name="CustomShape 13"/>
              <p:cNvSpPr/>
              <p:nvPr/>
            </p:nvSpPr>
            <p:spPr>
              <a:xfrm flipH="1" rot="10800000">
                <a:off x="6606000" y="4061880"/>
                <a:ext cx="969840" cy="13140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28440">
                <a:solidFill>
                  <a:schemeClr val="dk2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166" name="CustomShape 14"/>
            <p:cNvSpPr/>
            <p:nvPr/>
          </p:nvSpPr>
          <p:spPr>
            <a:xfrm>
              <a:off x="3702600" y="4375800"/>
              <a:ext cx="3496680" cy="6717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91440" bIns="91440">
              <a:no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en" sz="1400" spc="-1" strike="noStrike">
                  <a:solidFill>
                    <a:srgbClr val="0000ff"/>
                  </a:solidFill>
                  <a:latin typeface="Arial"/>
                  <a:ea typeface="Arial"/>
                </a:rPr>
                <a:t>WET</a:t>
              </a:r>
              <a:r>
                <a:rPr b="0" lang="en" sz="1400" spc="-1" strike="noStrike">
                  <a:solidFill>
                    <a:srgbClr val="000000"/>
                  </a:solidFill>
                  <a:latin typeface="Arial"/>
                  <a:ea typeface="Arial"/>
                </a:rPr>
                <a:t>                 Hydroclimate             </a:t>
              </a:r>
              <a:r>
                <a:rPr b="1" lang="en" sz="1400" spc="-1" strike="noStrike">
                  <a:solidFill>
                    <a:srgbClr val="980000"/>
                  </a:solidFill>
                  <a:latin typeface="Arial"/>
                  <a:ea typeface="Arial"/>
                </a:rPr>
                <a:t>DRY</a:t>
              </a:r>
              <a:endParaRPr b="0" lang="en-US" sz="14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71" dur="indefinite" restart="never" nodeType="tmRoot">
          <p:childTnLst>
            <p:seq>
              <p:cTn id="172" dur="indefinite" nodeType="mainSeq">
                <p:childTnLst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176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82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Group 1"/>
          <p:cNvGrpSpPr/>
          <p:nvPr/>
        </p:nvGrpSpPr>
        <p:grpSpPr>
          <a:xfrm>
            <a:off x="4163760" y="-83160"/>
            <a:ext cx="5912640" cy="5226120"/>
            <a:chOff x="4163760" y="-83160"/>
            <a:chExt cx="5912640" cy="5226120"/>
          </a:xfrm>
        </p:grpSpPr>
        <p:pic>
          <p:nvPicPr>
            <p:cNvPr id="168" name="Google Shape;164;p19" descr=""/>
            <p:cNvPicPr/>
            <p:nvPr/>
          </p:nvPicPr>
          <p:blipFill>
            <a:blip r:embed="rId1"/>
            <a:stretch/>
          </p:blipFill>
          <p:spPr>
            <a:xfrm>
              <a:off x="4163760" y="304920"/>
              <a:ext cx="3628440" cy="4838040"/>
            </a:xfrm>
            <a:prstGeom prst="rect">
              <a:avLst/>
            </a:prstGeom>
            <a:ln>
              <a:noFill/>
            </a:ln>
          </p:spPr>
        </p:pic>
        <p:sp>
          <p:nvSpPr>
            <p:cNvPr id="169" name="CustomShape 2"/>
            <p:cNvSpPr/>
            <p:nvPr/>
          </p:nvSpPr>
          <p:spPr>
            <a:xfrm>
              <a:off x="4525560" y="212040"/>
              <a:ext cx="3014640" cy="3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chemeClr val="dk2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0" name="CustomShape 3"/>
            <p:cNvSpPr/>
            <p:nvPr/>
          </p:nvSpPr>
          <p:spPr>
            <a:xfrm>
              <a:off x="7991640" y="304920"/>
              <a:ext cx="360" cy="470304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chemeClr val="dk2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1" name="CustomShape 4"/>
            <p:cNvSpPr/>
            <p:nvPr/>
          </p:nvSpPr>
          <p:spPr>
            <a:xfrm>
              <a:off x="5554080" y="-83160"/>
              <a:ext cx="4522320" cy="5270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91440" bIns="91440">
              <a:no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en" sz="1400" spc="-1" strike="noStrike">
                  <a:solidFill>
                    <a:srgbClr val="000000"/>
                  </a:solidFill>
                  <a:latin typeface="Arial"/>
                  <a:ea typeface="Arial"/>
                </a:rPr>
                <a:t>Climate</a:t>
              </a:r>
              <a:endParaRPr b="0" lang="en-US" sz="1400" spc="-1" strike="noStrike">
                <a:latin typeface="Arial"/>
              </a:endParaRPr>
            </a:p>
          </p:txBody>
        </p:sp>
        <p:sp>
          <p:nvSpPr>
            <p:cNvPr id="172" name="CustomShape 5"/>
            <p:cNvSpPr/>
            <p:nvPr/>
          </p:nvSpPr>
          <p:spPr>
            <a:xfrm rot="5400000">
              <a:off x="7640280" y="2257920"/>
              <a:ext cx="1064880" cy="5270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91440" bIns="91440">
              <a:no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en" sz="1400" spc="-1" strike="noStrike">
                  <a:solidFill>
                    <a:srgbClr val="000000"/>
                  </a:solidFill>
                  <a:latin typeface="Arial"/>
                  <a:ea typeface="Arial"/>
                </a:rPr>
                <a:t>Treatment</a:t>
              </a:r>
              <a:endParaRPr b="0" lang="en-US" sz="1400" spc="-1" strike="noStrike">
                <a:latin typeface="Arial"/>
              </a:endParaRPr>
            </a:p>
          </p:txBody>
        </p:sp>
      </p:grpSp>
      <p:pic>
        <p:nvPicPr>
          <p:cNvPr id="173" name="Google Shape;169;p19" descr=""/>
          <p:cNvPicPr/>
          <p:nvPr/>
        </p:nvPicPr>
        <p:blipFill>
          <a:blip r:embed="rId2"/>
          <a:srcRect l="0" t="0" r="37376" b="0"/>
          <a:stretch/>
        </p:blipFill>
        <p:spPr>
          <a:xfrm>
            <a:off x="230400" y="2356920"/>
            <a:ext cx="3786480" cy="2048400"/>
          </a:xfrm>
          <a:prstGeom prst="rect">
            <a:avLst/>
          </a:prstGeom>
          <a:ln>
            <a:noFill/>
          </a:ln>
        </p:spPr>
      </p:pic>
      <p:sp>
        <p:nvSpPr>
          <p:cNvPr id="174" name="CustomShape 6"/>
          <p:cNvSpPr/>
          <p:nvPr/>
        </p:nvSpPr>
        <p:spPr>
          <a:xfrm>
            <a:off x="230760" y="753120"/>
            <a:ext cx="3786480" cy="768960"/>
          </a:xfrm>
          <a:prstGeom prst="rect">
            <a:avLst/>
          </a:prstGeom>
          <a:noFill/>
          <a:ln w="2844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1700" spc="-1" strike="noStrike">
                <a:solidFill>
                  <a:srgbClr val="000000"/>
                </a:solidFill>
                <a:latin typeface="Arial"/>
                <a:ea typeface="Arial"/>
              </a:rPr>
              <a:t>Replicated this analysis for each silvicultural treatment / climate class</a:t>
            </a:r>
            <a:endParaRPr b="0" lang="en-US" sz="1700" spc="-1" strike="noStrike">
              <a:latin typeface="Arial"/>
            </a:endParaRPr>
          </a:p>
        </p:txBody>
      </p:sp>
      <p:pic>
        <p:nvPicPr>
          <p:cNvPr id="175" name="Google Shape;171;p19" descr=""/>
          <p:cNvPicPr/>
          <p:nvPr/>
        </p:nvPicPr>
        <p:blipFill>
          <a:blip r:embed="rId3"/>
          <a:srcRect l="13826" t="0" r="17916" b="0"/>
          <a:stretch/>
        </p:blipFill>
        <p:spPr>
          <a:xfrm>
            <a:off x="8179200" y="3313800"/>
            <a:ext cx="964080" cy="18288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CustomShape 1"/>
          <p:cNvSpPr/>
          <p:nvPr/>
        </p:nvSpPr>
        <p:spPr>
          <a:xfrm>
            <a:off x="194040" y="170280"/>
            <a:ext cx="8519760" cy="572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2800" spc="-1" strike="noStrike">
                <a:solidFill>
                  <a:srgbClr val="000000"/>
                </a:solidFill>
                <a:latin typeface="Arial"/>
                <a:ea typeface="Arial"/>
              </a:rPr>
              <a:t>Comparison of regrowth rates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177" name="Google Shape;177;p20" descr=""/>
          <p:cNvPicPr/>
          <p:nvPr/>
        </p:nvPicPr>
        <p:blipFill>
          <a:blip r:embed="rId1"/>
          <a:srcRect l="13826" t="0" r="17916" b="0"/>
          <a:stretch/>
        </p:blipFill>
        <p:spPr>
          <a:xfrm>
            <a:off x="6941520" y="966960"/>
            <a:ext cx="2201760" cy="4175640"/>
          </a:xfrm>
          <a:prstGeom prst="rect">
            <a:avLst/>
          </a:prstGeom>
          <a:ln>
            <a:noFill/>
          </a:ln>
        </p:spPr>
      </p:pic>
      <p:pic>
        <p:nvPicPr>
          <p:cNvPr id="178" name="Google Shape;178;p20" descr=""/>
          <p:cNvPicPr/>
          <p:nvPr/>
        </p:nvPicPr>
        <p:blipFill>
          <a:blip r:embed="rId2"/>
          <a:stretch/>
        </p:blipFill>
        <p:spPr>
          <a:xfrm>
            <a:off x="717840" y="868680"/>
            <a:ext cx="5626440" cy="4219560"/>
          </a:xfrm>
          <a:prstGeom prst="rect">
            <a:avLst/>
          </a:prstGeom>
          <a:ln>
            <a:noFill/>
          </a:ln>
        </p:spPr>
      </p:pic>
      <p:sp>
        <p:nvSpPr>
          <p:cNvPr id="179" name="CustomShape 2"/>
          <p:cNvSpPr/>
          <p:nvPr/>
        </p:nvSpPr>
        <p:spPr>
          <a:xfrm>
            <a:off x="2772000" y="1036440"/>
            <a:ext cx="3006720" cy="1035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80" name="CustomShape 3"/>
          <p:cNvSpPr/>
          <p:nvPr/>
        </p:nvSpPr>
        <p:spPr>
          <a:xfrm rot="1129800">
            <a:off x="3779280" y="1199880"/>
            <a:ext cx="1501920" cy="341280"/>
          </a:xfrm>
          <a:prstGeom prst="rect">
            <a:avLst/>
          </a:prstGeom>
          <a:solidFill>
            <a:schemeClr val="lt1"/>
          </a:solidFill>
          <a:ln w="1908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Climatic Effect*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81" name="CustomShape 4"/>
          <p:cNvSpPr/>
          <p:nvPr/>
        </p:nvSpPr>
        <p:spPr>
          <a:xfrm>
            <a:off x="1353960" y="1118160"/>
            <a:ext cx="360" cy="2053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82" name="CustomShape 5"/>
          <p:cNvSpPr/>
          <p:nvPr/>
        </p:nvSpPr>
        <p:spPr>
          <a:xfrm>
            <a:off x="1447200" y="2586240"/>
            <a:ext cx="1693080" cy="341280"/>
          </a:xfrm>
          <a:prstGeom prst="rect">
            <a:avLst/>
          </a:prstGeom>
          <a:solidFill>
            <a:schemeClr val="lt1"/>
          </a:solidFill>
          <a:ln w="1908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Treatment Effect*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83" name="CustomShape 6"/>
          <p:cNvSpPr/>
          <p:nvPr/>
        </p:nvSpPr>
        <p:spPr>
          <a:xfrm>
            <a:off x="6800400" y="125640"/>
            <a:ext cx="1915560" cy="745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1400" spc="-1" strike="noStrike">
                <a:solidFill>
                  <a:srgbClr val="000000"/>
                </a:solidFill>
                <a:latin typeface="Arial"/>
                <a:ea typeface="Arial"/>
              </a:rPr>
              <a:t>* All effects are statistically significant</a:t>
            </a:r>
            <a:endParaRPr b="0" lang="en-US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83" dur="indefinite" restart="never" nodeType="tmRoot">
          <p:childTnLst>
            <p:seq>
              <p:cTn id="184" dur="indefinite" nodeType="mainSeq">
                <p:childTnLst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89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92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95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00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03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CustomShape 1"/>
          <p:cNvSpPr/>
          <p:nvPr/>
        </p:nvSpPr>
        <p:spPr>
          <a:xfrm>
            <a:off x="194040" y="170280"/>
            <a:ext cx="8519760" cy="572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" sz="2800" spc="-1" strike="noStrike">
                <a:solidFill>
                  <a:srgbClr val="000000"/>
                </a:solidFill>
                <a:latin typeface="Arial"/>
                <a:ea typeface="Arial"/>
              </a:rPr>
              <a:t>Identification of maximum regrowth rates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185" name="Google Shape;189;p21" descr=""/>
          <p:cNvPicPr/>
          <p:nvPr/>
        </p:nvPicPr>
        <p:blipFill>
          <a:blip r:embed="rId1"/>
          <a:srcRect l="13826" t="0" r="17916" b="0"/>
          <a:stretch/>
        </p:blipFill>
        <p:spPr>
          <a:xfrm>
            <a:off x="6941520" y="966960"/>
            <a:ext cx="2201760" cy="4175640"/>
          </a:xfrm>
          <a:prstGeom prst="rect">
            <a:avLst/>
          </a:prstGeom>
          <a:ln>
            <a:noFill/>
          </a:ln>
        </p:spPr>
      </p:pic>
      <p:pic>
        <p:nvPicPr>
          <p:cNvPr id="186" name="Google Shape;190;p21" descr=""/>
          <p:cNvPicPr/>
          <p:nvPr/>
        </p:nvPicPr>
        <p:blipFill>
          <a:blip r:embed="rId2"/>
          <a:stretch/>
        </p:blipFill>
        <p:spPr>
          <a:xfrm>
            <a:off x="717840" y="868680"/>
            <a:ext cx="5626440" cy="4219560"/>
          </a:xfrm>
          <a:prstGeom prst="rect">
            <a:avLst/>
          </a:prstGeom>
          <a:ln>
            <a:noFill/>
          </a:ln>
        </p:spPr>
      </p:pic>
      <p:sp>
        <p:nvSpPr>
          <p:cNvPr id="187" name="CustomShape 2"/>
          <p:cNvSpPr/>
          <p:nvPr/>
        </p:nvSpPr>
        <p:spPr>
          <a:xfrm rot="1735800">
            <a:off x="1466280" y="1238760"/>
            <a:ext cx="1662120" cy="504720"/>
          </a:xfrm>
          <a:prstGeom prst="ellipse">
            <a:avLst/>
          </a:prstGeom>
          <a:noFill/>
          <a:ln w="1908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8" name="CustomShape 3"/>
          <p:cNvSpPr/>
          <p:nvPr/>
        </p:nvSpPr>
        <p:spPr>
          <a:xfrm rot="446400">
            <a:off x="3339000" y="1846440"/>
            <a:ext cx="1731960" cy="391680"/>
          </a:xfrm>
          <a:prstGeom prst="ellipse">
            <a:avLst/>
          </a:prstGeom>
          <a:noFill/>
          <a:ln w="1908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9" name="CustomShape 4"/>
          <p:cNvSpPr/>
          <p:nvPr/>
        </p:nvSpPr>
        <p:spPr>
          <a:xfrm rot="445800">
            <a:off x="5693400" y="2388960"/>
            <a:ext cx="627840" cy="391680"/>
          </a:xfrm>
          <a:prstGeom prst="ellipse">
            <a:avLst/>
          </a:prstGeom>
          <a:noFill/>
          <a:ln w="1908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0" name="CustomShape 5"/>
          <p:cNvSpPr/>
          <p:nvPr/>
        </p:nvSpPr>
        <p:spPr>
          <a:xfrm rot="445200">
            <a:off x="5571720" y="3197520"/>
            <a:ext cx="445680" cy="280800"/>
          </a:xfrm>
          <a:prstGeom prst="ellipse">
            <a:avLst/>
          </a:prstGeom>
          <a:noFill/>
          <a:ln w="1908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1" name="CustomShape 6"/>
          <p:cNvSpPr/>
          <p:nvPr/>
        </p:nvSpPr>
        <p:spPr>
          <a:xfrm rot="445200">
            <a:off x="1399680" y="993960"/>
            <a:ext cx="445680" cy="280800"/>
          </a:xfrm>
          <a:prstGeom prst="ellipse">
            <a:avLst/>
          </a:prstGeom>
          <a:noFill/>
          <a:ln w="1908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2" name="CustomShape 7"/>
          <p:cNvSpPr/>
          <p:nvPr/>
        </p:nvSpPr>
        <p:spPr>
          <a:xfrm>
            <a:off x="1281600" y="2648880"/>
            <a:ext cx="4875840" cy="812160"/>
          </a:xfrm>
          <a:prstGeom prst="ellipse">
            <a:avLst/>
          </a:prstGeom>
          <a:noFill/>
          <a:ln w="19080">
            <a:solidFill>
              <a:schemeClr val="dk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3" name="CustomShape 8"/>
          <p:cNvSpPr/>
          <p:nvPr/>
        </p:nvSpPr>
        <p:spPr>
          <a:xfrm>
            <a:off x="367560" y="1443600"/>
            <a:ext cx="7206120" cy="2255760"/>
          </a:xfrm>
          <a:prstGeom prst="rect">
            <a:avLst/>
          </a:prstGeom>
          <a:solidFill>
            <a:schemeClr val="dk1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3200" spc="-1" strike="noStrike">
                <a:solidFill>
                  <a:srgbClr val="ffffff"/>
                </a:solidFill>
                <a:latin typeface="Arial"/>
                <a:ea typeface="Arial"/>
              </a:rPr>
              <a:t>But what about additional treatments?</a:t>
            </a:r>
            <a:endParaRPr b="0" lang="en-US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" sz="3200" spc="-1" strike="noStrike">
                <a:solidFill>
                  <a:srgbClr val="ffffff"/>
                </a:solidFill>
                <a:latin typeface="Arial"/>
                <a:ea typeface="Arial"/>
              </a:rPr>
              <a:t>What about planting of seedlings?</a:t>
            </a:r>
            <a:endParaRPr b="0" lang="en-U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04" dur="indefinite" restart="never" nodeType="tmRoot">
          <p:childTnLst>
            <p:seq>
              <p:cTn id="205" dur="indefinite" nodeType="mainSeq">
                <p:childTnLst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10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15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20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224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nodeType="with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227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nodeType="with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230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36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41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245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nodeType="with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248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54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59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Application>LibreOffice/6.4.7.2$Linux_X86_64 LibreOffice_project/40$Build-2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en-US</dc:language>
  <cp:lastModifiedBy/>
  <dcterms:modified xsi:type="dcterms:W3CDTF">2022-07-11T16:23:46Z</dcterms:modified>
  <cp:revision>4</cp:revision>
  <dc:subject/>
  <dc:title/>
</cp:coreProperties>
</file>